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00" r:id="rId5"/>
    <p:sldId id="294" r:id="rId6"/>
    <p:sldId id="305" r:id="rId7"/>
    <p:sldId id="301" r:id="rId8"/>
    <p:sldId id="302" r:id="rId9"/>
    <p:sldId id="303" r:id="rId10"/>
    <p:sldId id="304"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3BC"/>
    <a:srgbClr val="5482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E1FF2-8975-4B2E-920C-F125650EF10D}" v="1" dt="2024-01-09T16:02:25.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79369" autoAdjust="0"/>
  </p:normalViewPr>
  <p:slideViewPr>
    <p:cSldViewPr snapToGrid="0">
      <p:cViewPr varScale="1">
        <p:scale>
          <a:sx n="98" d="100"/>
          <a:sy n="98" d="100"/>
        </p:scale>
        <p:origin x="103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2376"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69f4109d-9fc1-4e8f-9828-da9e727817ac" providerId="ADAL" clId="{A2CE1FF2-8975-4B2E-920C-F125650EF10D}"/>
    <pc:docChg chg="modSld modNotesMaster">
      <pc:chgData name="James" userId="69f4109d-9fc1-4e8f-9828-da9e727817ac" providerId="ADAL" clId="{A2CE1FF2-8975-4B2E-920C-F125650EF10D}" dt="2024-01-09T16:02:25.034" v="29"/>
      <pc:docMkLst>
        <pc:docMk/>
      </pc:docMkLst>
      <pc:sldChg chg="modSp mod modNotesTx">
        <pc:chgData name="James" userId="69f4109d-9fc1-4e8f-9828-da9e727817ac" providerId="ADAL" clId="{A2CE1FF2-8975-4B2E-920C-F125650EF10D}" dt="2024-01-07T22:26:41.995" v="23" actId="20577"/>
        <pc:sldMkLst>
          <pc:docMk/>
          <pc:sldMk cId="1011681380" sldId="302"/>
        </pc:sldMkLst>
        <pc:spChg chg="mod">
          <ac:chgData name="James" userId="69f4109d-9fc1-4e8f-9828-da9e727817ac" providerId="ADAL" clId="{A2CE1FF2-8975-4B2E-920C-F125650EF10D}" dt="2024-01-07T22:25:55.231" v="9" actId="20577"/>
          <ac:spMkLst>
            <pc:docMk/>
            <pc:sldMk cId="1011681380" sldId="302"/>
            <ac:spMk id="22" creationId="{16AD3A37-D3C8-1018-3748-B6E35EC59DD9}"/>
          </ac:spMkLst>
        </pc:spChg>
      </pc:sldChg>
      <pc:sldChg chg="modNotesTx">
        <pc:chgData name="James" userId="69f4109d-9fc1-4e8f-9828-da9e727817ac" providerId="ADAL" clId="{A2CE1FF2-8975-4B2E-920C-F125650EF10D}" dt="2024-01-07T22:29:25.634" v="28" actId="20577"/>
        <pc:sldMkLst>
          <pc:docMk/>
          <pc:sldMk cId="2660072862" sldId="303"/>
        </pc:sldMkLst>
      </pc:sldChg>
      <pc:sldChg chg="modNotesTx">
        <pc:chgData name="James" userId="69f4109d-9fc1-4e8f-9828-da9e727817ac" providerId="ADAL" clId="{A2CE1FF2-8975-4B2E-920C-F125650EF10D}" dt="2024-01-07T22:22:41.492" v="5" actId="20577"/>
        <pc:sldMkLst>
          <pc:docMk/>
          <pc:sldMk cId="1490558503" sldId="3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B2BBB-F910-446A-8A02-72DBF865E16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E9733BA-7306-4C72-9FBA-F5CCC77E8F03}">
      <dgm:prSet phldrT="[Text]"/>
      <dgm:spPr>
        <a:solidFill>
          <a:schemeClr val="accent1">
            <a:lumMod val="60000"/>
            <a:lumOff val="40000"/>
          </a:schemeClr>
        </a:solidFill>
        <a:ln>
          <a:solidFill>
            <a:schemeClr val="tx1"/>
          </a:solidFill>
        </a:ln>
      </dgm:spPr>
      <dgm:t>
        <a:bodyPr/>
        <a:lstStyle/>
        <a:p>
          <a:r>
            <a:rPr lang="en-US">
              <a:solidFill>
                <a:schemeClr val="tx1"/>
              </a:solidFill>
            </a:rPr>
            <a:t>It is based off students interests and the High School &amp; Beyond Plan</a:t>
          </a:r>
        </a:p>
      </dgm:t>
    </dgm:pt>
    <dgm:pt modelId="{4708AE9D-9506-43F5-BC75-270291A91E9C}" type="parTrans" cxnId="{7E2407F3-A548-4892-A544-31916E6E2BD7}">
      <dgm:prSet/>
      <dgm:spPr/>
      <dgm:t>
        <a:bodyPr/>
        <a:lstStyle/>
        <a:p>
          <a:endParaRPr lang="en-US"/>
        </a:p>
      </dgm:t>
    </dgm:pt>
    <dgm:pt modelId="{D2D91479-A0DA-4E55-8D41-5D9119204530}" type="sibTrans" cxnId="{7E2407F3-A548-4892-A544-31916E6E2BD7}">
      <dgm:prSet/>
      <dgm:spPr>
        <a:solidFill>
          <a:schemeClr val="accent4">
            <a:alpha val="90000"/>
          </a:schemeClr>
        </a:solidFill>
        <a:ln>
          <a:solidFill>
            <a:schemeClr val="tx1">
              <a:alpha val="90000"/>
            </a:schemeClr>
          </a:solidFill>
        </a:ln>
      </dgm:spPr>
      <dgm:t>
        <a:bodyPr/>
        <a:lstStyle/>
        <a:p>
          <a:endParaRPr lang="en-US"/>
        </a:p>
      </dgm:t>
    </dgm:pt>
    <dgm:pt modelId="{399C7969-AA40-4880-9CE9-308403C7E7D0}">
      <dgm:prSet phldrT="[Text]"/>
      <dgm:spPr>
        <a:solidFill>
          <a:schemeClr val="accent1">
            <a:lumMod val="60000"/>
            <a:lumOff val="40000"/>
          </a:schemeClr>
        </a:solidFill>
        <a:ln>
          <a:solidFill>
            <a:schemeClr val="tx1"/>
          </a:solidFill>
        </a:ln>
      </dgm:spPr>
      <dgm:t>
        <a:bodyPr/>
        <a:lstStyle/>
        <a:p>
          <a:r>
            <a:rPr lang="en-US" dirty="0">
              <a:solidFill>
                <a:schemeClr val="tx1"/>
              </a:solidFill>
            </a:rPr>
            <a:t>Certain credits (1.0 Art and/or 2.0 World Language) are flexible, meaning you can design your pathway to meet your post secondary plans </a:t>
          </a:r>
        </a:p>
      </dgm:t>
    </dgm:pt>
    <dgm:pt modelId="{D9FEFAB7-93C2-4F27-A592-D2C3393679D4}" type="parTrans" cxnId="{A97B8B99-4348-4286-8088-800AC06A1B17}">
      <dgm:prSet/>
      <dgm:spPr/>
      <dgm:t>
        <a:bodyPr/>
        <a:lstStyle/>
        <a:p>
          <a:endParaRPr lang="en-US"/>
        </a:p>
      </dgm:t>
    </dgm:pt>
    <dgm:pt modelId="{C13C9B17-6634-403B-B865-5C7223242266}" type="sibTrans" cxnId="{A97B8B99-4348-4286-8088-800AC06A1B17}">
      <dgm:prSet/>
      <dgm:spPr>
        <a:solidFill>
          <a:schemeClr val="accent4">
            <a:alpha val="90000"/>
          </a:schemeClr>
        </a:solidFill>
        <a:ln>
          <a:solidFill>
            <a:schemeClr val="tx1">
              <a:alpha val="90000"/>
            </a:schemeClr>
          </a:solidFill>
        </a:ln>
      </dgm:spPr>
      <dgm:t>
        <a:bodyPr/>
        <a:lstStyle/>
        <a:p>
          <a:endParaRPr lang="en-US"/>
        </a:p>
      </dgm:t>
    </dgm:pt>
    <dgm:pt modelId="{1D63CFE4-3EB0-47C8-ADD2-6C226D4D389D}">
      <dgm:prSet phldrT="[Text]"/>
      <dgm:spPr>
        <a:solidFill>
          <a:schemeClr val="accent1">
            <a:lumMod val="60000"/>
            <a:lumOff val="40000"/>
          </a:schemeClr>
        </a:solidFill>
        <a:ln>
          <a:solidFill>
            <a:schemeClr val="tx1"/>
          </a:solidFill>
        </a:ln>
      </dgm:spPr>
      <dgm:t>
        <a:bodyPr/>
        <a:lstStyle/>
        <a:p>
          <a:r>
            <a:rPr lang="en-US">
              <a:solidFill>
                <a:schemeClr val="tx1"/>
              </a:solidFill>
            </a:rPr>
            <a:t>PPR are related courses that lead to a specific post high school career or educational outcomes </a:t>
          </a:r>
        </a:p>
      </dgm:t>
    </dgm:pt>
    <dgm:pt modelId="{2FCF0113-D144-49FF-9A61-AE052BF9C88D}" type="parTrans" cxnId="{C122FDD3-13A9-4349-A3FA-534E82F7902D}">
      <dgm:prSet/>
      <dgm:spPr/>
      <dgm:t>
        <a:bodyPr/>
        <a:lstStyle/>
        <a:p>
          <a:endParaRPr lang="en-US"/>
        </a:p>
      </dgm:t>
    </dgm:pt>
    <dgm:pt modelId="{764986BC-339B-4AEB-9EDC-E8B5F51808C3}" type="sibTrans" cxnId="{C122FDD3-13A9-4349-A3FA-534E82F7902D}">
      <dgm:prSet/>
      <dgm:spPr>
        <a:solidFill>
          <a:schemeClr val="accent4">
            <a:alpha val="90000"/>
          </a:schemeClr>
        </a:solidFill>
        <a:ln>
          <a:solidFill>
            <a:schemeClr val="tx1">
              <a:alpha val="90000"/>
            </a:schemeClr>
          </a:solidFill>
        </a:ln>
      </dgm:spPr>
      <dgm:t>
        <a:bodyPr/>
        <a:lstStyle/>
        <a:p>
          <a:endParaRPr lang="en-US"/>
        </a:p>
      </dgm:t>
    </dgm:pt>
    <dgm:pt modelId="{0BB23DA1-DD8A-4E45-A0DC-C3E4483E1854}">
      <dgm:prSet phldrT="[Text]"/>
      <dgm:spPr>
        <a:solidFill>
          <a:schemeClr val="accent1">
            <a:lumMod val="60000"/>
            <a:lumOff val="40000"/>
          </a:schemeClr>
        </a:solidFill>
        <a:ln>
          <a:solidFill>
            <a:schemeClr val="tx1"/>
          </a:solidFill>
        </a:ln>
      </dgm:spPr>
      <dgm:t>
        <a:bodyPr/>
        <a:lstStyle/>
        <a:p>
          <a:r>
            <a:rPr lang="en-US">
              <a:solidFill>
                <a:schemeClr val="tx1"/>
              </a:solidFill>
            </a:rPr>
            <a:t>A conversation with the student, parent and counselor to discuss replacing the Art and/or World Language credits</a:t>
          </a:r>
        </a:p>
      </dgm:t>
    </dgm:pt>
    <dgm:pt modelId="{4BE9EBAD-5EAF-409D-A142-0FD0CB9EAC7C}" type="parTrans" cxnId="{91F5CE3B-2F93-4C07-86ED-F66809F4FDE4}">
      <dgm:prSet/>
      <dgm:spPr/>
      <dgm:t>
        <a:bodyPr/>
        <a:lstStyle/>
        <a:p>
          <a:endParaRPr lang="en-US"/>
        </a:p>
      </dgm:t>
    </dgm:pt>
    <dgm:pt modelId="{D527061B-BF78-4A5B-9F72-3C4729F119CE}" type="sibTrans" cxnId="{91F5CE3B-2F93-4C07-86ED-F66809F4FDE4}">
      <dgm:prSet/>
      <dgm:spPr/>
      <dgm:t>
        <a:bodyPr/>
        <a:lstStyle/>
        <a:p>
          <a:endParaRPr lang="en-US"/>
        </a:p>
      </dgm:t>
    </dgm:pt>
    <dgm:pt modelId="{BCE971E9-8784-453A-AAA9-4D1E5F69A896}" type="pres">
      <dgm:prSet presAssocID="{5CCB2BBB-F910-446A-8A02-72DBF865E165}" presName="outerComposite" presStyleCnt="0">
        <dgm:presLayoutVars>
          <dgm:chMax val="5"/>
          <dgm:dir/>
          <dgm:resizeHandles val="exact"/>
        </dgm:presLayoutVars>
      </dgm:prSet>
      <dgm:spPr/>
    </dgm:pt>
    <dgm:pt modelId="{C37C5E7A-F7B6-4E1C-B59B-2AA243FB606B}" type="pres">
      <dgm:prSet presAssocID="{5CCB2BBB-F910-446A-8A02-72DBF865E165}" presName="dummyMaxCanvas" presStyleCnt="0">
        <dgm:presLayoutVars/>
      </dgm:prSet>
      <dgm:spPr/>
    </dgm:pt>
    <dgm:pt modelId="{BFEC5DDA-4F21-4448-8829-614F803F41A2}" type="pres">
      <dgm:prSet presAssocID="{5CCB2BBB-F910-446A-8A02-72DBF865E165}" presName="FourNodes_1" presStyleLbl="node1" presStyleIdx="0" presStyleCnt="4">
        <dgm:presLayoutVars>
          <dgm:bulletEnabled val="1"/>
        </dgm:presLayoutVars>
      </dgm:prSet>
      <dgm:spPr/>
    </dgm:pt>
    <dgm:pt modelId="{0D5ABAF7-F0CA-4929-B79C-F28E207A106C}" type="pres">
      <dgm:prSet presAssocID="{5CCB2BBB-F910-446A-8A02-72DBF865E165}" presName="FourNodes_2" presStyleLbl="node1" presStyleIdx="1" presStyleCnt="4">
        <dgm:presLayoutVars>
          <dgm:bulletEnabled val="1"/>
        </dgm:presLayoutVars>
      </dgm:prSet>
      <dgm:spPr/>
    </dgm:pt>
    <dgm:pt modelId="{B54A4AED-56AC-4D28-B7BD-413ED22E4178}" type="pres">
      <dgm:prSet presAssocID="{5CCB2BBB-F910-446A-8A02-72DBF865E165}" presName="FourNodes_3" presStyleLbl="node1" presStyleIdx="2" presStyleCnt="4">
        <dgm:presLayoutVars>
          <dgm:bulletEnabled val="1"/>
        </dgm:presLayoutVars>
      </dgm:prSet>
      <dgm:spPr/>
    </dgm:pt>
    <dgm:pt modelId="{F84B9870-0B4E-4572-807F-E090EDAE4336}" type="pres">
      <dgm:prSet presAssocID="{5CCB2BBB-F910-446A-8A02-72DBF865E165}" presName="FourNodes_4" presStyleLbl="node1" presStyleIdx="3" presStyleCnt="4">
        <dgm:presLayoutVars>
          <dgm:bulletEnabled val="1"/>
        </dgm:presLayoutVars>
      </dgm:prSet>
      <dgm:spPr/>
    </dgm:pt>
    <dgm:pt modelId="{E008D27D-275F-4C12-9298-C498049131C4}" type="pres">
      <dgm:prSet presAssocID="{5CCB2BBB-F910-446A-8A02-72DBF865E165}" presName="FourConn_1-2" presStyleLbl="fgAccFollowNode1" presStyleIdx="0" presStyleCnt="3">
        <dgm:presLayoutVars>
          <dgm:bulletEnabled val="1"/>
        </dgm:presLayoutVars>
      </dgm:prSet>
      <dgm:spPr/>
    </dgm:pt>
    <dgm:pt modelId="{4AA3DD97-9463-403C-80D6-852C1B2975EF}" type="pres">
      <dgm:prSet presAssocID="{5CCB2BBB-F910-446A-8A02-72DBF865E165}" presName="FourConn_2-3" presStyleLbl="fgAccFollowNode1" presStyleIdx="1" presStyleCnt="3">
        <dgm:presLayoutVars>
          <dgm:bulletEnabled val="1"/>
        </dgm:presLayoutVars>
      </dgm:prSet>
      <dgm:spPr/>
    </dgm:pt>
    <dgm:pt modelId="{A7F530D8-033B-4AAB-9142-2A6A9440FFA3}" type="pres">
      <dgm:prSet presAssocID="{5CCB2BBB-F910-446A-8A02-72DBF865E165}" presName="FourConn_3-4" presStyleLbl="fgAccFollowNode1" presStyleIdx="2" presStyleCnt="3">
        <dgm:presLayoutVars>
          <dgm:bulletEnabled val="1"/>
        </dgm:presLayoutVars>
      </dgm:prSet>
      <dgm:spPr/>
    </dgm:pt>
    <dgm:pt modelId="{31AA4289-D83A-4476-BF92-4F42374F0749}" type="pres">
      <dgm:prSet presAssocID="{5CCB2BBB-F910-446A-8A02-72DBF865E165}" presName="FourNodes_1_text" presStyleLbl="node1" presStyleIdx="3" presStyleCnt="4">
        <dgm:presLayoutVars>
          <dgm:bulletEnabled val="1"/>
        </dgm:presLayoutVars>
      </dgm:prSet>
      <dgm:spPr/>
    </dgm:pt>
    <dgm:pt modelId="{0A2BFD8A-8CD5-4E36-A8F0-DD5BD14B0EA1}" type="pres">
      <dgm:prSet presAssocID="{5CCB2BBB-F910-446A-8A02-72DBF865E165}" presName="FourNodes_2_text" presStyleLbl="node1" presStyleIdx="3" presStyleCnt="4">
        <dgm:presLayoutVars>
          <dgm:bulletEnabled val="1"/>
        </dgm:presLayoutVars>
      </dgm:prSet>
      <dgm:spPr/>
    </dgm:pt>
    <dgm:pt modelId="{E262993F-A864-42C5-8DAF-D8A0B55308C0}" type="pres">
      <dgm:prSet presAssocID="{5CCB2BBB-F910-446A-8A02-72DBF865E165}" presName="FourNodes_3_text" presStyleLbl="node1" presStyleIdx="3" presStyleCnt="4">
        <dgm:presLayoutVars>
          <dgm:bulletEnabled val="1"/>
        </dgm:presLayoutVars>
      </dgm:prSet>
      <dgm:spPr/>
    </dgm:pt>
    <dgm:pt modelId="{4B4099D7-75E1-4579-B466-23953A62B58C}" type="pres">
      <dgm:prSet presAssocID="{5CCB2BBB-F910-446A-8A02-72DBF865E165}" presName="FourNodes_4_text" presStyleLbl="node1" presStyleIdx="3" presStyleCnt="4">
        <dgm:presLayoutVars>
          <dgm:bulletEnabled val="1"/>
        </dgm:presLayoutVars>
      </dgm:prSet>
      <dgm:spPr/>
    </dgm:pt>
  </dgm:ptLst>
  <dgm:cxnLst>
    <dgm:cxn modelId="{94B1900F-DC92-4057-9A13-9E5E6242CBF8}" type="presOf" srcId="{0BB23DA1-DD8A-4E45-A0DC-C3E4483E1854}" destId="{F84B9870-0B4E-4572-807F-E090EDAE4336}" srcOrd="0" destOrd="0" presId="urn:microsoft.com/office/officeart/2005/8/layout/vProcess5"/>
    <dgm:cxn modelId="{017B3613-EE9C-4B12-B5A8-15A6283EE24C}" type="presOf" srcId="{399C7969-AA40-4880-9CE9-308403C7E7D0}" destId="{E262993F-A864-42C5-8DAF-D8A0B55308C0}" srcOrd="1" destOrd="0" presId="urn:microsoft.com/office/officeart/2005/8/layout/vProcess5"/>
    <dgm:cxn modelId="{1C287E2B-652B-4BA1-A5C2-F09265F72E11}" type="presOf" srcId="{CE9733BA-7306-4C72-9FBA-F5CCC77E8F03}" destId="{0A2BFD8A-8CD5-4E36-A8F0-DD5BD14B0EA1}" srcOrd="1" destOrd="0" presId="urn:microsoft.com/office/officeart/2005/8/layout/vProcess5"/>
    <dgm:cxn modelId="{91F5CE3B-2F93-4C07-86ED-F66809F4FDE4}" srcId="{5CCB2BBB-F910-446A-8A02-72DBF865E165}" destId="{0BB23DA1-DD8A-4E45-A0DC-C3E4483E1854}" srcOrd="3" destOrd="0" parTransId="{4BE9EBAD-5EAF-409D-A142-0FD0CB9EAC7C}" sibTransId="{D527061B-BF78-4A5B-9F72-3C4729F119CE}"/>
    <dgm:cxn modelId="{19D61C49-E5AF-45C2-8DE4-5BCA4DE9CB79}" type="presOf" srcId="{CE9733BA-7306-4C72-9FBA-F5CCC77E8F03}" destId="{0D5ABAF7-F0CA-4929-B79C-F28E207A106C}" srcOrd="0" destOrd="0" presId="urn:microsoft.com/office/officeart/2005/8/layout/vProcess5"/>
    <dgm:cxn modelId="{92708951-1945-48CC-B6A7-422CFA57F233}" type="presOf" srcId="{D2D91479-A0DA-4E55-8D41-5D9119204530}" destId="{4AA3DD97-9463-403C-80D6-852C1B2975EF}" srcOrd="0" destOrd="0" presId="urn:microsoft.com/office/officeart/2005/8/layout/vProcess5"/>
    <dgm:cxn modelId="{B31FF176-15C9-438B-BD51-7841AF0053BA}" type="presOf" srcId="{C13C9B17-6634-403B-B865-5C7223242266}" destId="{A7F530D8-033B-4AAB-9142-2A6A9440FFA3}" srcOrd="0" destOrd="0" presId="urn:microsoft.com/office/officeart/2005/8/layout/vProcess5"/>
    <dgm:cxn modelId="{F355E57B-C020-447E-8DC7-80D391E4BC18}" type="presOf" srcId="{399C7969-AA40-4880-9CE9-308403C7E7D0}" destId="{B54A4AED-56AC-4D28-B7BD-413ED22E4178}" srcOrd="0" destOrd="0" presId="urn:microsoft.com/office/officeart/2005/8/layout/vProcess5"/>
    <dgm:cxn modelId="{DFF19C8D-F4A5-4670-80AD-2ACC6B07B4C9}" type="presOf" srcId="{5CCB2BBB-F910-446A-8A02-72DBF865E165}" destId="{BCE971E9-8784-453A-AAA9-4D1E5F69A896}" srcOrd="0" destOrd="0" presId="urn:microsoft.com/office/officeart/2005/8/layout/vProcess5"/>
    <dgm:cxn modelId="{A97B8B99-4348-4286-8088-800AC06A1B17}" srcId="{5CCB2BBB-F910-446A-8A02-72DBF865E165}" destId="{399C7969-AA40-4880-9CE9-308403C7E7D0}" srcOrd="2" destOrd="0" parTransId="{D9FEFAB7-93C2-4F27-A592-D2C3393679D4}" sibTransId="{C13C9B17-6634-403B-B865-5C7223242266}"/>
    <dgm:cxn modelId="{C122FDD3-13A9-4349-A3FA-534E82F7902D}" srcId="{5CCB2BBB-F910-446A-8A02-72DBF865E165}" destId="{1D63CFE4-3EB0-47C8-ADD2-6C226D4D389D}" srcOrd="0" destOrd="0" parTransId="{2FCF0113-D144-49FF-9A61-AE052BF9C88D}" sibTransId="{764986BC-339B-4AEB-9EDC-E8B5F51808C3}"/>
    <dgm:cxn modelId="{989971DF-E530-4FDC-A396-95E903DC24A2}" type="presOf" srcId="{0BB23DA1-DD8A-4E45-A0DC-C3E4483E1854}" destId="{4B4099D7-75E1-4579-B466-23953A62B58C}" srcOrd="1" destOrd="0" presId="urn:microsoft.com/office/officeart/2005/8/layout/vProcess5"/>
    <dgm:cxn modelId="{AA7581F0-3E62-424C-8F29-516706EFF903}" type="presOf" srcId="{764986BC-339B-4AEB-9EDC-E8B5F51808C3}" destId="{E008D27D-275F-4C12-9298-C498049131C4}" srcOrd="0" destOrd="0" presId="urn:microsoft.com/office/officeart/2005/8/layout/vProcess5"/>
    <dgm:cxn modelId="{38330CF1-B578-41CF-AAF7-4E91C110B5F0}" type="presOf" srcId="{1D63CFE4-3EB0-47C8-ADD2-6C226D4D389D}" destId="{31AA4289-D83A-4476-BF92-4F42374F0749}" srcOrd="1" destOrd="0" presId="urn:microsoft.com/office/officeart/2005/8/layout/vProcess5"/>
    <dgm:cxn modelId="{66B96DF2-BABA-42C4-900C-793971576664}" type="presOf" srcId="{1D63CFE4-3EB0-47C8-ADD2-6C226D4D389D}" destId="{BFEC5DDA-4F21-4448-8829-614F803F41A2}" srcOrd="0" destOrd="0" presId="urn:microsoft.com/office/officeart/2005/8/layout/vProcess5"/>
    <dgm:cxn modelId="{7E2407F3-A548-4892-A544-31916E6E2BD7}" srcId="{5CCB2BBB-F910-446A-8A02-72DBF865E165}" destId="{CE9733BA-7306-4C72-9FBA-F5CCC77E8F03}" srcOrd="1" destOrd="0" parTransId="{4708AE9D-9506-43F5-BC75-270291A91E9C}" sibTransId="{D2D91479-A0DA-4E55-8D41-5D9119204530}"/>
    <dgm:cxn modelId="{4209A659-3208-4CC3-9177-95772A127591}" type="presParOf" srcId="{BCE971E9-8784-453A-AAA9-4D1E5F69A896}" destId="{C37C5E7A-F7B6-4E1C-B59B-2AA243FB606B}" srcOrd="0" destOrd="0" presId="urn:microsoft.com/office/officeart/2005/8/layout/vProcess5"/>
    <dgm:cxn modelId="{03EAA845-6F6F-4920-9FDD-45D4BB25B0B2}" type="presParOf" srcId="{BCE971E9-8784-453A-AAA9-4D1E5F69A896}" destId="{BFEC5DDA-4F21-4448-8829-614F803F41A2}" srcOrd="1" destOrd="0" presId="urn:microsoft.com/office/officeart/2005/8/layout/vProcess5"/>
    <dgm:cxn modelId="{A55EF449-F932-42E2-9A53-5A2CDD02FDFF}" type="presParOf" srcId="{BCE971E9-8784-453A-AAA9-4D1E5F69A896}" destId="{0D5ABAF7-F0CA-4929-B79C-F28E207A106C}" srcOrd="2" destOrd="0" presId="urn:microsoft.com/office/officeart/2005/8/layout/vProcess5"/>
    <dgm:cxn modelId="{BBB15E28-2716-4A41-AA60-B84EB9E759A8}" type="presParOf" srcId="{BCE971E9-8784-453A-AAA9-4D1E5F69A896}" destId="{B54A4AED-56AC-4D28-B7BD-413ED22E4178}" srcOrd="3" destOrd="0" presId="urn:microsoft.com/office/officeart/2005/8/layout/vProcess5"/>
    <dgm:cxn modelId="{99F8E6E6-A5B4-46F8-B3DF-8FEF1DB965B1}" type="presParOf" srcId="{BCE971E9-8784-453A-AAA9-4D1E5F69A896}" destId="{F84B9870-0B4E-4572-807F-E090EDAE4336}" srcOrd="4" destOrd="0" presId="urn:microsoft.com/office/officeart/2005/8/layout/vProcess5"/>
    <dgm:cxn modelId="{2B42E3CD-34E2-4D41-906C-56A554D965C4}" type="presParOf" srcId="{BCE971E9-8784-453A-AAA9-4D1E5F69A896}" destId="{E008D27D-275F-4C12-9298-C498049131C4}" srcOrd="5" destOrd="0" presId="urn:microsoft.com/office/officeart/2005/8/layout/vProcess5"/>
    <dgm:cxn modelId="{AD0E7448-FC8C-411C-B5F9-841D7F553B05}" type="presParOf" srcId="{BCE971E9-8784-453A-AAA9-4D1E5F69A896}" destId="{4AA3DD97-9463-403C-80D6-852C1B2975EF}" srcOrd="6" destOrd="0" presId="urn:microsoft.com/office/officeart/2005/8/layout/vProcess5"/>
    <dgm:cxn modelId="{3D7C38E3-EAD7-4B7A-9BFD-AB46A157305A}" type="presParOf" srcId="{BCE971E9-8784-453A-AAA9-4D1E5F69A896}" destId="{A7F530D8-033B-4AAB-9142-2A6A9440FFA3}" srcOrd="7" destOrd="0" presId="urn:microsoft.com/office/officeart/2005/8/layout/vProcess5"/>
    <dgm:cxn modelId="{D37E0258-46E7-435B-8C14-731C44F85DA0}" type="presParOf" srcId="{BCE971E9-8784-453A-AAA9-4D1E5F69A896}" destId="{31AA4289-D83A-4476-BF92-4F42374F0749}" srcOrd="8" destOrd="0" presId="urn:microsoft.com/office/officeart/2005/8/layout/vProcess5"/>
    <dgm:cxn modelId="{09691EF6-40BA-41B4-A560-E50601E8B1E7}" type="presParOf" srcId="{BCE971E9-8784-453A-AAA9-4D1E5F69A896}" destId="{0A2BFD8A-8CD5-4E36-A8F0-DD5BD14B0EA1}" srcOrd="9" destOrd="0" presId="urn:microsoft.com/office/officeart/2005/8/layout/vProcess5"/>
    <dgm:cxn modelId="{66042C3F-6CFC-4A7A-8179-46FB3E65990E}" type="presParOf" srcId="{BCE971E9-8784-453A-AAA9-4D1E5F69A896}" destId="{E262993F-A864-42C5-8DAF-D8A0B55308C0}" srcOrd="10" destOrd="0" presId="urn:microsoft.com/office/officeart/2005/8/layout/vProcess5"/>
    <dgm:cxn modelId="{49FD13CE-2295-4FD5-B3A2-5DA76C0E6A53}" type="presParOf" srcId="{BCE971E9-8784-453A-AAA9-4D1E5F69A896}" destId="{4B4099D7-75E1-4579-B466-23953A62B58C}"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C5DDA-4F21-4448-8829-614F803F41A2}">
      <dsp:nvSpPr>
        <dsp:cNvPr id="0" name=""/>
        <dsp:cNvSpPr/>
      </dsp:nvSpPr>
      <dsp:spPr>
        <a:xfrm>
          <a:off x="0" y="0"/>
          <a:ext cx="5881859" cy="968838"/>
        </a:xfrm>
        <a:prstGeom prst="roundRect">
          <a:avLst>
            <a:gd name="adj" fmla="val 10000"/>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PPR are related courses that lead to a specific post high school career or educational outcomes </a:t>
          </a:r>
        </a:p>
      </dsp:txBody>
      <dsp:txXfrm>
        <a:off x="28376" y="28376"/>
        <a:ext cx="4754540" cy="912086"/>
      </dsp:txXfrm>
    </dsp:sp>
    <dsp:sp modelId="{0D5ABAF7-F0CA-4929-B79C-F28E207A106C}">
      <dsp:nvSpPr>
        <dsp:cNvPr id="0" name=""/>
        <dsp:cNvSpPr/>
      </dsp:nvSpPr>
      <dsp:spPr>
        <a:xfrm>
          <a:off x="492605" y="1144991"/>
          <a:ext cx="5881859" cy="968838"/>
        </a:xfrm>
        <a:prstGeom prst="roundRect">
          <a:avLst>
            <a:gd name="adj" fmla="val 10000"/>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It is based off students interests and the High School &amp; Beyond Plan</a:t>
          </a:r>
        </a:p>
      </dsp:txBody>
      <dsp:txXfrm>
        <a:off x="520981" y="1173367"/>
        <a:ext cx="4702756" cy="912086"/>
      </dsp:txXfrm>
    </dsp:sp>
    <dsp:sp modelId="{B54A4AED-56AC-4D28-B7BD-413ED22E4178}">
      <dsp:nvSpPr>
        <dsp:cNvPr id="0" name=""/>
        <dsp:cNvSpPr/>
      </dsp:nvSpPr>
      <dsp:spPr>
        <a:xfrm>
          <a:off x="977859" y="2289982"/>
          <a:ext cx="5881859" cy="968838"/>
        </a:xfrm>
        <a:prstGeom prst="roundRect">
          <a:avLst>
            <a:gd name="adj" fmla="val 10000"/>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Certain credits (1.0 Art and/or 2.0 World Language) are flexible, meaning you can design your pathway to meet your post secondary plans </a:t>
          </a:r>
        </a:p>
      </dsp:txBody>
      <dsp:txXfrm>
        <a:off x="1006235" y="2318358"/>
        <a:ext cx="4710108" cy="912086"/>
      </dsp:txXfrm>
    </dsp:sp>
    <dsp:sp modelId="{F84B9870-0B4E-4572-807F-E090EDAE4336}">
      <dsp:nvSpPr>
        <dsp:cNvPr id="0" name=""/>
        <dsp:cNvSpPr/>
      </dsp:nvSpPr>
      <dsp:spPr>
        <a:xfrm>
          <a:off x="1470464" y="3434973"/>
          <a:ext cx="5881859" cy="968838"/>
        </a:xfrm>
        <a:prstGeom prst="roundRect">
          <a:avLst>
            <a:gd name="adj" fmla="val 10000"/>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A conversation with the student, parent and counselor to discuss replacing the Art and/or World Language credits</a:t>
          </a:r>
        </a:p>
      </dsp:txBody>
      <dsp:txXfrm>
        <a:off x="1498840" y="3463349"/>
        <a:ext cx="4702756" cy="912086"/>
      </dsp:txXfrm>
    </dsp:sp>
    <dsp:sp modelId="{E008D27D-275F-4C12-9298-C498049131C4}">
      <dsp:nvSpPr>
        <dsp:cNvPr id="0" name=""/>
        <dsp:cNvSpPr/>
      </dsp:nvSpPr>
      <dsp:spPr>
        <a:xfrm>
          <a:off x="5252114" y="742042"/>
          <a:ext cx="629745" cy="629745"/>
        </a:xfrm>
        <a:prstGeom prst="downArrow">
          <a:avLst>
            <a:gd name="adj1" fmla="val 55000"/>
            <a:gd name="adj2" fmla="val 45000"/>
          </a:avLst>
        </a:prstGeom>
        <a:solidFill>
          <a:schemeClr val="accent4">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393807" y="742042"/>
        <a:ext cx="346359" cy="473883"/>
      </dsp:txXfrm>
    </dsp:sp>
    <dsp:sp modelId="{4AA3DD97-9463-403C-80D6-852C1B2975EF}">
      <dsp:nvSpPr>
        <dsp:cNvPr id="0" name=""/>
        <dsp:cNvSpPr/>
      </dsp:nvSpPr>
      <dsp:spPr>
        <a:xfrm>
          <a:off x="5744719" y="1887033"/>
          <a:ext cx="629745" cy="629745"/>
        </a:xfrm>
        <a:prstGeom prst="downArrow">
          <a:avLst>
            <a:gd name="adj1" fmla="val 55000"/>
            <a:gd name="adj2" fmla="val 45000"/>
          </a:avLst>
        </a:prstGeom>
        <a:solidFill>
          <a:schemeClr val="accent4">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86412" y="1887033"/>
        <a:ext cx="346359" cy="473883"/>
      </dsp:txXfrm>
    </dsp:sp>
    <dsp:sp modelId="{A7F530D8-033B-4AAB-9142-2A6A9440FFA3}">
      <dsp:nvSpPr>
        <dsp:cNvPr id="0" name=""/>
        <dsp:cNvSpPr/>
      </dsp:nvSpPr>
      <dsp:spPr>
        <a:xfrm>
          <a:off x="6229973" y="3032024"/>
          <a:ext cx="629745" cy="629745"/>
        </a:xfrm>
        <a:prstGeom prst="downArrow">
          <a:avLst>
            <a:gd name="adj1" fmla="val 55000"/>
            <a:gd name="adj2" fmla="val 45000"/>
          </a:avLst>
        </a:prstGeom>
        <a:solidFill>
          <a:schemeClr val="accent4">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71666" y="3032024"/>
        <a:ext cx="346359" cy="4738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4E4B38-66D6-4DBA-BDD3-BE45BF5EBA18}" type="datetimeFigureOut">
              <a:rPr lang="en-US" smtClean="0"/>
              <a:t>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B9C2EF8-C0D7-4C96-AE33-4EC0B5E35B29}" type="slidenum">
              <a:rPr lang="en-US" smtClean="0"/>
              <a:t>‹#›</a:t>
            </a:fld>
            <a:endParaRPr lang="en-US"/>
          </a:p>
        </p:txBody>
      </p:sp>
    </p:spTree>
    <p:extLst>
      <p:ext uri="{BB962C8B-B14F-4D97-AF65-F5344CB8AC3E}">
        <p14:creationId xmlns:p14="http://schemas.microsoft.com/office/powerpoint/2010/main" val="287919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In this presentation we will be going over your high school graduation requirements. It is important to familiarize yourself with these requirements as they should help guide your course selections.  We will breakdown what they are, how to meet them, and where to track them. </a:t>
            </a:r>
            <a:endParaRPr lang="en-US" dirty="0"/>
          </a:p>
        </p:txBody>
      </p:sp>
      <p:sp>
        <p:nvSpPr>
          <p:cNvPr id="4" name="Slide Number Placeholder 3"/>
          <p:cNvSpPr>
            <a:spLocks noGrp="1"/>
          </p:cNvSpPr>
          <p:nvPr>
            <p:ph type="sldNum" sz="quarter" idx="5"/>
          </p:nvPr>
        </p:nvSpPr>
        <p:spPr/>
        <p:txBody>
          <a:bodyPr/>
          <a:lstStyle/>
          <a:p>
            <a:fld id="{9B9C2EF8-C0D7-4C96-AE33-4EC0B5E35B29}" type="slidenum">
              <a:rPr lang="en-US" smtClean="0"/>
              <a:t>1</a:t>
            </a:fld>
            <a:endParaRPr lang="en-US"/>
          </a:p>
        </p:txBody>
      </p:sp>
    </p:spTree>
    <p:extLst>
      <p:ext uri="{BB962C8B-B14F-4D97-AF65-F5344CB8AC3E}">
        <p14:creationId xmlns:p14="http://schemas.microsoft.com/office/powerpoint/2010/main" val="317190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a:ea typeface="Calibri" panose="020F0502020204030204" pitchFamily="34" charset="0"/>
                <a:cs typeface="Calibri"/>
              </a:rPr>
              <a:t>Every student needs a total of 24 credits to graduate high school. This is the breakdown of graduation requirements by subject and number of credits.  For your core classes, English, Social Studies, Math, and Science, the best way to meet these requirements is to take one of each every year until you fulfill that requirement.  You will notice some credits are highlighted in green, these are Personal Pathway credits which means there is some flexibility in how they are met depending on your high school beyond plan.  A reminder that world language classes need to be two consecutive years of the same language, for example, taking Spanish 1/2  and then Spanish 3/4.  If you decide to take more credits than needed in one subject, the additional credits will go towards fulfilling your electives.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9B9C2EF8-C0D7-4C96-AE33-4EC0B5E35B29}" type="slidenum">
              <a:rPr lang="en-US" smtClean="0"/>
              <a:t>2</a:t>
            </a:fld>
            <a:endParaRPr lang="en-US"/>
          </a:p>
        </p:txBody>
      </p:sp>
    </p:spTree>
    <p:extLst>
      <p:ext uri="{BB962C8B-B14F-4D97-AF65-F5344CB8AC3E}">
        <p14:creationId xmlns:p14="http://schemas.microsoft.com/office/powerpoint/2010/main" val="177139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These are the additional Washington State graduation requirements.  If you completed 7th grade in the Kent school district, then you could have already met the Washington State History requirement.  If you did not, get in touch with your counselor and they will help you find the best way to fulfill that requirement.  Students will also need to complete a high school and beyond plan and pass the math and ELA sections of the SBA. There are also graduation pathways students can pursue in place of the SBA and those will be covered later in your 5</a:t>
            </a:r>
            <a:r>
              <a:rPr lang="en-US" sz="1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dirty="0">
                <a:latin typeface="Calibri" panose="020F0502020204030204" pitchFamily="34" charset="0"/>
                <a:ea typeface="Calibri" panose="020F0502020204030204" pitchFamily="34" charset="0"/>
                <a:cs typeface="Times New Roman" panose="02020603050405020304" pitchFamily="18" charset="0"/>
              </a:rPr>
              <a:t> period class.</a:t>
            </a:r>
            <a:endParaRPr lang="en-US" dirty="0"/>
          </a:p>
        </p:txBody>
      </p:sp>
      <p:sp>
        <p:nvSpPr>
          <p:cNvPr id="4" name="Slide Number Placeholder 3"/>
          <p:cNvSpPr>
            <a:spLocks noGrp="1"/>
          </p:cNvSpPr>
          <p:nvPr>
            <p:ph type="sldNum" sz="quarter" idx="5"/>
          </p:nvPr>
        </p:nvSpPr>
        <p:spPr/>
        <p:txBody>
          <a:bodyPr/>
          <a:lstStyle/>
          <a:p>
            <a:fld id="{9B9C2EF8-C0D7-4C96-AE33-4EC0B5E35B29}" type="slidenum">
              <a:rPr lang="en-US" smtClean="0"/>
              <a:t>3</a:t>
            </a:fld>
            <a:endParaRPr lang="en-US"/>
          </a:p>
        </p:txBody>
      </p:sp>
    </p:spTree>
    <p:extLst>
      <p:ext uri="{BB962C8B-B14F-4D97-AF65-F5344CB8AC3E}">
        <p14:creationId xmlns:p14="http://schemas.microsoft.com/office/powerpoint/2010/main" val="249590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panose="020F0502020204030204" pitchFamily="34" charset="0"/>
                <a:ea typeface="Calibri" panose="020F0502020204030204" pitchFamily="34" charset="0"/>
                <a:cs typeface="Times New Roman" panose="02020603050405020304" pitchFamily="18" charset="0"/>
              </a:rPr>
              <a:t>Personalized pathway Requirement or PPR's are courses that will lead to a specific post high school career or educational outcome. For example, if you were interested in pursuing a degree or career in computer science, this would be outlined in your high school and beyond plan and you could take more classes that aligned with computer science. These would be in place of other credits such as some of your art or world language credits.  If you are interested in pursuing a personalized pathway, you can request a meeting with your counselor to discuss the future options.  </a:t>
            </a:r>
            <a:endParaRPr lang="en-US"/>
          </a:p>
        </p:txBody>
      </p:sp>
      <p:sp>
        <p:nvSpPr>
          <p:cNvPr id="4" name="Slide Number Placeholder 3"/>
          <p:cNvSpPr>
            <a:spLocks noGrp="1"/>
          </p:cNvSpPr>
          <p:nvPr>
            <p:ph type="sldNum" sz="quarter" idx="5"/>
          </p:nvPr>
        </p:nvSpPr>
        <p:spPr/>
        <p:txBody>
          <a:bodyPr/>
          <a:lstStyle/>
          <a:p>
            <a:fld id="{9B9C2EF8-C0D7-4C96-AE33-4EC0B5E35B29}" type="slidenum">
              <a:rPr lang="en-US" smtClean="0"/>
              <a:t>4</a:t>
            </a:fld>
            <a:endParaRPr lang="en-US"/>
          </a:p>
        </p:txBody>
      </p:sp>
    </p:spTree>
    <p:extLst>
      <p:ext uri="{BB962C8B-B14F-4D97-AF65-F5344CB8AC3E}">
        <p14:creationId xmlns:p14="http://schemas.microsoft.com/office/powerpoint/2010/main" val="402701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a:ea typeface="Calibri" panose="020F0502020204030204" pitchFamily="34" charset="0"/>
                <a:cs typeface="Calibri"/>
              </a:rPr>
              <a:t>Throughout your high school experience, it's important to review your credits to make sure you are on track to meet the requirements for graduation. To review your credits, log into your skyward account on your laptop and select the graduation requirements tab on the left-hand side of the screen. If you don't know what credit a class can count for, you can look in the course catalog or ask your school counselor.  A link to the course catalog is located on the counseling Canvas page or on the Kent-Meridian High School website under the teaching and learning tab. Your school counselor will also be able to assist you in determining which class can count for which credit.</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9B9C2EF8-C0D7-4C96-AE33-4EC0B5E35B29}" type="slidenum">
              <a:rPr lang="en-US" smtClean="0"/>
              <a:t>5</a:t>
            </a:fld>
            <a:endParaRPr lang="en-US"/>
          </a:p>
        </p:txBody>
      </p:sp>
    </p:spTree>
    <p:extLst>
      <p:ext uri="{BB962C8B-B14F-4D97-AF65-F5344CB8AC3E}">
        <p14:creationId xmlns:p14="http://schemas.microsoft.com/office/powerpoint/2010/main" val="214749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a:ea typeface="Calibri" panose="020F0502020204030204" pitchFamily="34" charset="0"/>
                <a:cs typeface="Calibri"/>
              </a:rPr>
              <a:t>Once you have access to your graduation requirements in skyward, you will notice different categories to review.  The "required" category is the total number of credits required for each subject area. For example, you'll notice that there are four total credits of English required to graduate. The “complete” category shows the number of credits you have earned for each subject.  The “in progress” category shows the number of credits you are currently enrolled in.  The “remaining” category, highlighted in red, is especially important to review as you progress through high school. This category shows the number of credits remaining in each subject assuming that you passed your “in progress” classes. For example, looking at this student's graduation requirements, they have completed 3 of the 4 required English credits, meaning they still need 1 English credit for graduation. Lastly, the “status” column shows whether the class is in progress or has been completed.</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9B9C2EF8-C0D7-4C96-AE33-4EC0B5E35B29}" type="slidenum">
              <a:rPr lang="en-US" smtClean="0"/>
              <a:t>6</a:t>
            </a:fld>
            <a:endParaRPr lang="en-US"/>
          </a:p>
        </p:txBody>
      </p:sp>
    </p:spTree>
    <p:extLst>
      <p:ext uri="{BB962C8B-B14F-4D97-AF65-F5344CB8AC3E}">
        <p14:creationId xmlns:p14="http://schemas.microsoft.com/office/powerpoint/2010/main" val="378084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If you're considering attending a four-year college or university after high school, these colleges typically require 4 English credits, 3 math credits, 3 science credits, 3 social studies credits, 2 world language credits in the same language, 1 Career and Technical education credit, and 1 art credit.</a:t>
            </a:r>
          </a:p>
          <a:p>
            <a:endParaRPr lang="en-US" sz="1800" dirty="0">
              <a:cs typeface="Calibri"/>
            </a:endParaRPr>
          </a:p>
          <a:p>
            <a:r>
              <a:rPr lang="en-US" sz="1800" dirty="0">
                <a:cs typeface="Calibri"/>
              </a:rPr>
              <a:t>Before picking your classes for next year, please take the time to review your completed and current class credits and your progress towards graduation. If you are concerned about your graduation credits or think you are behind in credits, please email your counselor to review credits and create a plan.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B9C2EF8-C0D7-4C96-AE33-4EC0B5E35B29}" type="slidenum">
              <a:rPr lang="en-US" smtClean="0"/>
              <a:t>7</a:t>
            </a:fld>
            <a:endParaRPr lang="en-US"/>
          </a:p>
        </p:txBody>
      </p:sp>
    </p:spTree>
    <p:extLst>
      <p:ext uri="{BB962C8B-B14F-4D97-AF65-F5344CB8AC3E}">
        <p14:creationId xmlns:p14="http://schemas.microsoft.com/office/powerpoint/2010/main" val="303118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AFDA-AF4A-3794-030E-F675C2D5F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A2429-0165-A140-DE26-BF9641BE0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BF8F6-523E-3821-CE54-8ED53226921B}"/>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5" name="Footer Placeholder 4">
            <a:extLst>
              <a:ext uri="{FF2B5EF4-FFF2-40B4-BE49-F238E27FC236}">
                <a16:creationId xmlns:a16="http://schemas.microsoft.com/office/drawing/2014/main" id="{E26D157B-FA31-EF18-10B3-42C7FF145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7B2EE-20E1-BA48-5DFF-8C32A1C1754C}"/>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203170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1BD4-C629-F9FD-4B86-32E3C5E891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8C5C0-A457-B9F4-C94F-328CB73BBB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60EE8-E68C-14C7-9179-27FBCEB664A1}"/>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5" name="Footer Placeholder 4">
            <a:extLst>
              <a:ext uri="{FF2B5EF4-FFF2-40B4-BE49-F238E27FC236}">
                <a16:creationId xmlns:a16="http://schemas.microsoft.com/office/drawing/2014/main" id="{7E8DFA65-CCBD-3678-5562-9A4A4423A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38C70-F1FA-F24A-0D78-3EC00ECE7F9A}"/>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386132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CF6868-2517-AE41-4101-1A62EAD20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F73BD-B1B6-81BA-1595-48DD2EE07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6B1AF-7EF3-4DF3-FCFB-481045D2A55D}"/>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5" name="Footer Placeholder 4">
            <a:extLst>
              <a:ext uri="{FF2B5EF4-FFF2-40B4-BE49-F238E27FC236}">
                <a16:creationId xmlns:a16="http://schemas.microsoft.com/office/drawing/2014/main" id="{D4E00ED3-52BE-9550-28E5-53ECA193B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D1BA5-95DC-983C-1BD7-DD0AE0C1F0B5}"/>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102732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a:p>
        </p:txBody>
      </p:sp>
    </p:spTree>
    <p:extLst>
      <p:ext uri="{BB962C8B-B14F-4D97-AF65-F5344CB8AC3E}">
        <p14:creationId xmlns:p14="http://schemas.microsoft.com/office/powerpoint/2010/main" val="145206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0C47-BD70-7646-BC07-4A92E167C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3A2DB-8ECC-192E-2750-78EBB8CA1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E7462-D26B-7ADF-B678-7D50C91B7210}"/>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5" name="Footer Placeholder 4">
            <a:extLst>
              <a:ext uri="{FF2B5EF4-FFF2-40B4-BE49-F238E27FC236}">
                <a16:creationId xmlns:a16="http://schemas.microsoft.com/office/drawing/2014/main" id="{9CE633EE-5D53-CEE4-1EDF-D4D6248FA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95986-EF1A-ACE0-B121-C7F03BA4A637}"/>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297756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D82D-F9D0-A2B4-CE42-A32A6828A8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90CEA-5284-6FF4-1E7F-9225557E0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571CB-B299-71D2-E2B4-99256BFA19C3}"/>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5" name="Footer Placeholder 4">
            <a:extLst>
              <a:ext uri="{FF2B5EF4-FFF2-40B4-BE49-F238E27FC236}">
                <a16:creationId xmlns:a16="http://schemas.microsoft.com/office/drawing/2014/main" id="{A0E8E22C-68B3-6B0E-7869-D32A9AF85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F3ACE-5FC0-552A-882B-EE363E61BFCC}"/>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358345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654D-498C-D036-C014-B47552847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756D9-51E1-C2FC-F72A-112CC37CE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7F05D-EA8E-0D9F-7C54-5ED9A6822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3C062-5C6A-AD1C-9467-B66558355B15}"/>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6" name="Footer Placeholder 5">
            <a:extLst>
              <a:ext uri="{FF2B5EF4-FFF2-40B4-BE49-F238E27FC236}">
                <a16:creationId xmlns:a16="http://schemas.microsoft.com/office/drawing/2014/main" id="{A91A94EF-71F3-DDBB-120A-84A59696C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E8202-C303-5A66-22C9-B95FD90279B7}"/>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425418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37B9-937E-BBFD-E9C8-790D797F09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B797D-165F-7BCC-4293-D9BCA4958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3BEF6-8A36-1BD8-A424-971CA6004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6767B5-24CA-1D31-7DCD-B981CAAAC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BACF1-CE69-9159-FAD2-596D17374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61489-4E75-468B-68EF-96654519EB30}"/>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8" name="Footer Placeholder 7">
            <a:extLst>
              <a:ext uri="{FF2B5EF4-FFF2-40B4-BE49-F238E27FC236}">
                <a16:creationId xmlns:a16="http://schemas.microsoft.com/office/drawing/2014/main" id="{1A7AB662-1B54-2AF3-425B-F2834FBEA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E5897B-B05A-D140-4DED-4574A1FE6111}"/>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12116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8416-9CDC-E26C-F6CC-A5590689A4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8B1377-4C54-8E7C-944B-488F12EC9CC5}"/>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4" name="Footer Placeholder 3">
            <a:extLst>
              <a:ext uri="{FF2B5EF4-FFF2-40B4-BE49-F238E27FC236}">
                <a16:creationId xmlns:a16="http://schemas.microsoft.com/office/drawing/2014/main" id="{B40DA993-C4F2-86F0-6AD1-AAB6EA14F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A7018-2033-EE24-F31A-F4A846C4F9A7}"/>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5411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F55CF-4E76-0120-AA37-63BCD819FBA6}"/>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3" name="Footer Placeholder 2">
            <a:extLst>
              <a:ext uri="{FF2B5EF4-FFF2-40B4-BE49-F238E27FC236}">
                <a16:creationId xmlns:a16="http://schemas.microsoft.com/office/drawing/2014/main" id="{BC842136-3A3C-1D7B-088C-C6F02172F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744BC-2490-1375-8A1D-0E2EC99A9326}"/>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14773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CCBF-DB81-839A-C2E3-1EBC34C77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0B0891-0440-AC8C-F941-E0675DA86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0CDD-E471-46A2-F19F-E8CE003D9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5FBD35-A802-DC62-835B-14C561E52947}"/>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6" name="Footer Placeholder 5">
            <a:extLst>
              <a:ext uri="{FF2B5EF4-FFF2-40B4-BE49-F238E27FC236}">
                <a16:creationId xmlns:a16="http://schemas.microsoft.com/office/drawing/2014/main" id="{32A418B6-D103-1DA0-1A0E-62B0AEA1A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143C3-A062-1A3C-91FF-8BD3AB42256D}"/>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357177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2828-54F9-10C2-0163-22DE85FC3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2FB70D-5F67-4857-5A97-3096B0402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CEA10-B1DE-99EA-789D-FFB5284D8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1DA4F-3D41-50DD-56CE-AED10EB0253E}"/>
              </a:ext>
            </a:extLst>
          </p:cNvPr>
          <p:cNvSpPr>
            <a:spLocks noGrp="1"/>
          </p:cNvSpPr>
          <p:nvPr>
            <p:ph type="dt" sz="half" idx="10"/>
          </p:nvPr>
        </p:nvSpPr>
        <p:spPr/>
        <p:txBody>
          <a:bodyPr/>
          <a:lstStyle/>
          <a:p>
            <a:fld id="{4AFCB05A-E1E5-4961-AC2A-EF84FB2CCD96}" type="datetimeFigureOut">
              <a:rPr lang="en-US" smtClean="0"/>
              <a:t>1/9/2024</a:t>
            </a:fld>
            <a:endParaRPr lang="en-US"/>
          </a:p>
        </p:txBody>
      </p:sp>
      <p:sp>
        <p:nvSpPr>
          <p:cNvPr id="6" name="Footer Placeholder 5">
            <a:extLst>
              <a:ext uri="{FF2B5EF4-FFF2-40B4-BE49-F238E27FC236}">
                <a16:creationId xmlns:a16="http://schemas.microsoft.com/office/drawing/2014/main" id="{F5514330-477F-359E-7B4F-57E7997BF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3EC09-AF7E-9A80-BB80-15A3EFFF947C}"/>
              </a:ext>
            </a:extLst>
          </p:cNvPr>
          <p:cNvSpPr>
            <a:spLocks noGrp="1"/>
          </p:cNvSpPr>
          <p:nvPr>
            <p:ph type="sldNum" sz="quarter" idx="12"/>
          </p:nvPr>
        </p:nvSpPr>
        <p:spPr/>
        <p:txBody>
          <a:bodyPr/>
          <a:lstStyle/>
          <a:p>
            <a:fld id="{F76C213E-CF63-4C04-98A9-877ABEAA8871}" type="slidenum">
              <a:rPr lang="en-US" smtClean="0"/>
              <a:t>‹#›</a:t>
            </a:fld>
            <a:endParaRPr lang="en-US"/>
          </a:p>
        </p:txBody>
      </p:sp>
    </p:spTree>
    <p:extLst>
      <p:ext uri="{BB962C8B-B14F-4D97-AF65-F5344CB8AC3E}">
        <p14:creationId xmlns:p14="http://schemas.microsoft.com/office/powerpoint/2010/main" val="6303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09A59-1528-F813-18EB-DB1D3E386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5FE54-4598-0B0E-FC8C-894A1D8A2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42536-6696-49B3-570C-71837D195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CB05A-E1E5-4961-AC2A-EF84FB2CCD96}" type="datetimeFigureOut">
              <a:rPr lang="en-US" smtClean="0"/>
              <a:t>1/9/2024</a:t>
            </a:fld>
            <a:endParaRPr lang="en-US"/>
          </a:p>
        </p:txBody>
      </p:sp>
      <p:sp>
        <p:nvSpPr>
          <p:cNvPr id="5" name="Footer Placeholder 4">
            <a:extLst>
              <a:ext uri="{FF2B5EF4-FFF2-40B4-BE49-F238E27FC236}">
                <a16:creationId xmlns:a16="http://schemas.microsoft.com/office/drawing/2014/main" id="{C37EFDEF-43DF-974A-59E3-C726CCAC3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CBD390-5052-C779-F39C-B03477CB6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C213E-CF63-4C04-98A9-877ABEAA8871}" type="slidenum">
              <a:rPr lang="en-US" smtClean="0"/>
              <a:t>‹#›</a:t>
            </a:fld>
            <a:endParaRPr lang="en-US"/>
          </a:p>
        </p:txBody>
      </p:sp>
    </p:spTree>
    <p:extLst>
      <p:ext uri="{BB962C8B-B14F-4D97-AF65-F5344CB8AC3E}">
        <p14:creationId xmlns:p14="http://schemas.microsoft.com/office/powerpoint/2010/main" val="202056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12.xml"/><Relationship Id="rId7" Type="http://schemas.openxmlformats.org/officeDocument/2006/relationships/diagramLayout" Target="../diagrams/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image" Target="../media/image1.jpg"/><Relationship Id="rId10" Type="http://schemas.microsoft.com/office/2007/relationships/diagramDrawing" Target="../diagrams/drawing1.xml"/><Relationship Id="rId4" Type="http://schemas.openxmlformats.org/officeDocument/2006/relationships/notesSlide" Target="../notesSlides/notesSlide4.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F2D3961-7C3F-F3C5-554B-CB27906D26FC}"/>
              </a:ext>
              <a:ext uri="{C183D7F6-B498-43B3-948B-1728B52AA6E4}">
                <adec:decorative xmlns:adec="http://schemas.microsoft.com/office/drawing/2017/decorative" val="0"/>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171" r="22171"/>
          <a:stretch>
            <a:fillRect/>
          </a:stretch>
        </p:blipFill>
        <p:spPr>
          <a:xfrm>
            <a:off x="8527847" y="0"/>
            <a:ext cx="5727700" cy="6858000"/>
          </a:xfrm>
          <a:effectLst>
            <a:outerShdw blurRad="50800" dist="50800" dir="5400000" algn="ctr" rotWithShape="0">
              <a:srgbClr val="000000">
                <a:alpha val="99000"/>
              </a:srgbClr>
            </a:outerShdw>
          </a:effectLst>
        </p:spPr>
      </p:pic>
      <p:grpSp>
        <p:nvGrpSpPr>
          <p:cNvPr id="18" name="Group 17">
            <a:extLst>
              <a:ext uri="{FF2B5EF4-FFF2-40B4-BE49-F238E27FC236}">
                <a16:creationId xmlns:a16="http://schemas.microsoft.com/office/drawing/2014/main" id="{A5FCA8E5-443B-4A05-BAB1-DF7343FA5E53}"/>
              </a:ext>
              <a:ext uri="{C183D7F6-B498-43B3-948B-1728B52AA6E4}">
                <adec:decorative xmlns:adec="http://schemas.microsoft.com/office/drawing/2017/decorative" val="1"/>
              </a:ext>
            </a:extLst>
          </p:cNvPr>
          <p:cNvGrpSpPr/>
          <p:nvPr/>
        </p:nvGrpSpPr>
        <p:grpSpPr>
          <a:xfrm>
            <a:off x="3717368" y="0"/>
            <a:ext cx="6874026" cy="6858000"/>
            <a:chOff x="2340861" y="0"/>
            <a:chExt cx="6874026" cy="6858000"/>
          </a:xfrm>
        </p:grpSpPr>
        <p:sp>
          <p:nvSpPr>
            <p:cNvPr id="19" name="Parallelogram 18">
              <a:extLst>
                <a:ext uri="{FF2B5EF4-FFF2-40B4-BE49-F238E27FC236}">
                  <a16:creationId xmlns:a16="http://schemas.microsoft.com/office/drawing/2014/main" id="{35A2FC60-4E31-457C-8A86-BBE6399EA3F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ADA95215-DCF0-4343-AEA6-E5170BCCAA78}"/>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0A5179EF-5204-4532-BC39-62AF60F3F932}"/>
                </a:ext>
              </a:extLst>
            </p:cNvPr>
            <p:cNvSpPr/>
            <p:nvPr/>
          </p:nvSpPr>
          <p:spPr>
            <a:xfrm>
              <a:off x="241864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720373" y="2266139"/>
            <a:ext cx="7197929" cy="2325722"/>
          </a:xfrm>
        </p:spPr>
        <p:txBody>
          <a:bodyPr/>
          <a:lstStyle/>
          <a:p>
            <a:pPr algn="ctr"/>
            <a:r>
              <a:rPr lang="en-US" sz="8000" dirty="0">
                <a:solidFill>
                  <a:schemeClr val="tx2"/>
                </a:solidFill>
              </a:rPr>
              <a:t>KSD Graduation Requirements</a:t>
            </a:r>
            <a:br>
              <a:rPr lang="en-US" sz="3600" dirty="0">
                <a:solidFill>
                  <a:srgbClr val="548235"/>
                </a:solidFill>
              </a:rPr>
            </a:br>
            <a:endParaRPr lang="en-US" sz="3600" dirty="0">
              <a:solidFill>
                <a:srgbClr val="548235"/>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a:t>
            </a:fld>
            <a:endParaRPr lang="en-US" sz="1200">
              <a:solidFill>
                <a:schemeClr val="bg1"/>
              </a:solidFill>
            </a:endParaRPr>
          </a:p>
        </p:txBody>
      </p:sp>
      <p:pic>
        <p:nvPicPr>
          <p:cNvPr id="9" name="Audio 8">
            <a:hlinkClick r:id="" action="ppaction://media"/>
            <a:extLst>
              <a:ext uri="{FF2B5EF4-FFF2-40B4-BE49-F238E27FC236}">
                <a16:creationId xmlns:a16="http://schemas.microsoft.com/office/drawing/2014/main" id="{DC98C8AD-C934-7459-BCAD-C1BDEC007F4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41727602"/>
      </p:ext>
    </p:extLst>
  </p:cSld>
  <p:clrMapOvr>
    <a:masterClrMapping/>
  </p:clrMapOvr>
  <mc:AlternateContent xmlns:mc="http://schemas.openxmlformats.org/markup-compatibility/2006">
    <mc:Choice xmlns:p14="http://schemas.microsoft.com/office/powerpoint/2010/main" Requires="p14">
      <p:transition spd="slow" p14:dur="2000" advTm="17722"/>
    </mc:Choice>
    <mc:Fallback>
      <p:transition spd="slow" advTm="17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graduation gowns and caps&#10;&#10;Description automatically generated">
            <a:extLst>
              <a:ext uri="{FF2B5EF4-FFF2-40B4-BE49-F238E27FC236}">
                <a16:creationId xmlns:a16="http://schemas.microsoft.com/office/drawing/2014/main" id="{BCF3AB98-1DE5-9473-4C2C-EDF4364C7630}"/>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2171" r="22171"/>
          <a:stretch>
            <a:fillRect/>
          </a:stretch>
        </p:blipFill>
        <p:spPr>
          <a:xfrm>
            <a:off x="7641738" y="-5899"/>
            <a:ext cx="5727700" cy="6858000"/>
          </a:xfrm>
        </p:spPr>
      </p:pic>
      <p:grpSp>
        <p:nvGrpSpPr>
          <p:cNvPr id="29" name="Group 28">
            <a:extLst>
              <a:ext uri="{FF2B5EF4-FFF2-40B4-BE49-F238E27FC236}">
                <a16:creationId xmlns:a16="http://schemas.microsoft.com/office/drawing/2014/main" id="{8A5C00DC-C81F-4AE5-98C6-D449BE8A9EAA}"/>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30" name="Parallelogram 29">
              <a:extLst>
                <a:ext uri="{FF2B5EF4-FFF2-40B4-BE49-F238E27FC236}">
                  <a16:creationId xmlns:a16="http://schemas.microsoft.com/office/drawing/2014/main" id="{9BBF1B54-2E01-477D-BCD6-ADEFBF8DA18C}"/>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B1F7D0CC-0B55-46AB-AB6C-3A5CFEC4165F}"/>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a:extLst>
                <a:ext uri="{FF2B5EF4-FFF2-40B4-BE49-F238E27FC236}">
                  <a16:creationId xmlns:a16="http://schemas.microsoft.com/office/drawing/2014/main" id="{2E4F4327-17E6-4608-90A7-857D925EB0E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a:extLst>
              <a:ext uri="{FF2B5EF4-FFF2-40B4-BE49-F238E27FC236}">
                <a16:creationId xmlns:a16="http://schemas.microsoft.com/office/drawing/2014/main" id="{66DE56D6-7666-42CC-A6FD-CF9511BBD5BF}"/>
              </a:ext>
            </a:extLst>
          </p:cNvPr>
          <p:cNvGraphicFramePr>
            <a:graphicFrameLocks noGrp="1"/>
          </p:cNvGraphicFramePr>
          <p:nvPr>
            <p:extLst>
              <p:ext uri="{D42A27DB-BD31-4B8C-83A1-F6EECF244321}">
                <p14:modId xmlns:p14="http://schemas.microsoft.com/office/powerpoint/2010/main" val="3092577486"/>
              </p:ext>
            </p:extLst>
          </p:nvPr>
        </p:nvGraphicFramePr>
        <p:xfrm>
          <a:off x="141102" y="1330549"/>
          <a:ext cx="7039299" cy="3657600"/>
        </p:xfrm>
        <a:graphic>
          <a:graphicData uri="http://schemas.openxmlformats.org/drawingml/2006/table">
            <a:tbl>
              <a:tblPr/>
              <a:tblGrid>
                <a:gridCol w="1228614">
                  <a:extLst>
                    <a:ext uri="{9D8B030D-6E8A-4147-A177-3AD203B41FA5}">
                      <a16:colId xmlns:a16="http://schemas.microsoft.com/office/drawing/2014/main" val="2015703180"/>
                    </a:ext>
                  </a:extLst>
                </a:gridCol>
                <a:gridCol w="330901">
                  <a:extLst>
                    <a:ext uri="{9D8B030D-6E8A-4147-A177-3AD203B41FA5}">
                      <a16:colId xmlns:a16="http://schemas.microsoft.com/office/drawing/2014/main" val="3596452916"/>
                    </a:ext>
                  </a:extLst>
                </a:gridCol>
                <a:gridCol w="685800">
                  <a:extLst>
                    <a:ext uri="{9D8B030D-6E8A-4147-A177-3AD203B41FA5}">
                      <a16:colId xmlns:a16="http://schemas.microsoft.com/office/drawing/2014/main" val="1505782941"/>
                    </a:ext>
                  </a:extLst>
                </a:gridCol>
                <a:gridCol w="685800">
                  <a:extLst>
                    <a:ext uri="{9D8B030D-6E8A-4147-A177-3AD203B41FA5}">
                      <a16:colId xmlns:a16="http://schemas.microsoft.com/office/drawing/2014/main" val="4125529611"/>
                    </a:ext>
                  </a:extLst>
                </a:gridCol>
                <a:gridCol w="685800">
                  <a:extLst>
                    <a:ext uri="{9D8B030D-6E8A-4147-A177-3AD203B41FA5}">
                      <a16:colId xmlns:a16="http://schemas.microsoft.com/office/drawing/2014/main" val="2747272254"/>
                    </a:ext>
                  </a:extLst>
                </a:gridCol>
                <a:gridCol w="685800">
                  <a:extLst>
                    <a:ext uri="{9D8B030D-6E8A-4147-A177-3AD203B41FA5}">
                      <a16:colId xmlns:a16="http://schemas.microsoft.com/office/drawing/2014/main" val="4199757026"/>
                    </a:ext>
                  </a:extLst>
                </a:gridCol>
                <a:gridCol w="685800">
                  <a:extLst>
                    <a:ext uri="{9D8B030D-6E8A-4147-A177-3AD203B41FA5}">
                      <a16:colId xmlns:a16="http://schemas.microsoft.com/office/drawing/2014/main" val="1023478170"/>
                    </a:ext>
                  </a:extLst>
                </a:gridCol>
                <a:gridCol w="685800">
                  <a:extLst>
                    <a:ext uri="{9D8B030D-6E8A-4147-A177-3AD203B41FA5}">
                      <a16:colId xmlns:a16="http://schemas.microsoft.com/office/drawing/2014/main" val="2548919980"/>
                    </a:ext>
                  </a:extLst>
                </a:gridCol>
                <a:gridCol w="685800">
                  <a:extLst>
                    <a:ext uri="{9D8B030D-6E8A-4147-A177-3AD203B41FA5}">
                      <a16:colId xmlns:a16="http://schemas.microsoft.com/office/drawing/2014/main" val="1454350665"/>
                    </a:ext>
                  </a:extLst>
                </a:gridCol>
                <a:gridCol w="679184">
                  <a:extLst>
                    <a:ext uri="{9D8B030D-6E8A-4147-A177-3AD203B41FA5}">
                      <a16:colId xmlns:a16="http://schemas.microsoft.com/office/drawing/2014/main" val="735659453"/>
                    </a:ext>
                  </a:extLst>
                </a:gridCol>
              </a:tblGrid>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LANGUAGE ARTS</a:t>
                      </a:r>
                      <a:br>
                        <a:rPr lang="en-US" sz="1100">
                          <a:effectLst/>
                          <a:latin typeface="Cambria" panose="02040503050406030204" pitchFamily="18" charset="0"/>
                          <a:ea typeface="Times New Roman" panose="02020603050405020304" pitchFamily="18" charset="0"/>
                          <a:cs typeface="Times New Roman" panose="02020603050405020304" pitchFamily="18" charset="0"/>
                        </a:rPr>
                      </a:br>
                      <a:r>
                        <a:rPr lang="en-US" sz="900">
                          <a:effectLst/>
                          <a:latin typeface="Cambria" panose="02040503050406030204" pitchFamily="18" charset="0"/>
                          <a:ea typeface="Times New Roman" panose="02020603050405020304" pitchFamily="18" charset="0"/>
                          <a:cs typeface="Times New Roman" panose="02020603050405020304" pitchFamily="18" charset="0"/>
                        </a:rPr>
                        <a:t>1 credit each year – grades 9-12</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9</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9</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10</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10</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11</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11</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12</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 12</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465150614"/>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SOCIAL STUDIES</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 History</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 History</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CWI</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Hist</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Hist</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Civics</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marL="0" marR="0">
                        <a:spcBef>
                          <a:spcPts val="0"/>
                        </a:spcBef>
                        <a:spcAft>
                          <a:spcPts val="0"/>
                        </a:spcAft>
                      </a:pPr>
                      <a:r>
                        <a:rPr lang="en-US" sz="1200">
                          <a:effectLst/>
                          <a:latin typeface="Bookman"/>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67667891"/>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MATHEMATICS</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Algebra 1</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Algebra 2</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Geometry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Geometry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Algebra 3</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Algebra 4</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marL="0" marR="0">
                        <a:spcBef>
                          <a:spcPts val="0"/>
                        </a:spcBef>
                        <a:spcAft>
                          <a:spcPts val="0"/>
                        </a:spcAft>
                      </a:pPr>
                      <a:r>
                        <a:rPr lang="en-US" sz="1200">
                          <a:effectLst/>
                          <a:latin typeface="Bookman"/>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2995996990"/>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LABORATORY SCIENCE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Biology</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Biology</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Chemistry</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Chemistry</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marL="0" marR="0">
                        <a:spcBef>
                          <a:spcPts val="0"/>
                        </a:spcBef>
                        <a:spcAft>
                          <a:spcPts val="0"/>
                        </a:spcAft>
                      </a:pPr>
                      <a:r>
                        <a:rPr lang="en-US" sz="1200">
                          <a:effectLst/>
                          <a:latin typeface="Bookman"/>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501672949"/>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PHYSICAL EDUCATION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5">
                  <a:txBody>
                    <a:bodyPr/>
                    <a:lstStyle/>
                    <a:p>
                      <a:pPr marL="0" marR="0">
                        <a:spcBef>
                          <a:spcPts val="0"/>
                        </a:spcBef>
                        <a:spcAft>
                          <a:spcPts val="0"/>
                        </a:spcAft>
                      </a:pPr>
                      <a:r>
                        <a:rPr lang="en-US" sz="1200">
                          <a:effectLst/>
                          <a:latin typeface="Bookman"/>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3995513"/>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HEALTH</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7">
                  <a:txBody>
                    <a:bodyPr/>
                    <a:lstStyle/>
                    <a:p>
                      <a:pPr marL="0" marR="0">
                        <a:spcBef>
                          <a:spcPts val="0"/>
                        </a:spcBef>
                        <a:spcAft>
                          <a:spcPts val="0"/>
                        </a:spcAft>
                      </a:pPr>
                      <a:r>
                        <a:rPr lang="en-US" sz="1200" dirty="0">
                          <a:effectLst/>
                          <a:latin typeface="Bookman"/>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2858049"/>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CTE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6">
                  <a:txBody>
                    <a:bodyPr/>
                    <a:lstStyle/>
                    <a:p>
                      <a:pPr marL="0" marR="0">
                        <a:spcBef>
                          <a:spcPts val="0"/>
                        </a:spcBef>
                        <a:spcAft>
                          <a:spcPts val="0"/>
                        </a:spcAft>
                      </a:pPr>
                      <a:r>
                        <a:rPr lang="en-US" sz="1200">
                          <a:effectLst/>
                          <a:latin typeface="Bookman"/>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5110643"/>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ARTS</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a:noFill/>
                    </a:lnL>
                    <a:lnR>
                      <a:noFill/>
                    </a:lnR>
                    <a:lnT>
                      <a:noFill/>
                    </a:lnT>
                    <a:lnB>
                      <a:noFill/>
                    </a:lnB>
                  </a:tcPr>
                </a:tc>
                <a:tc gridSpan="4">
                  <a:txBody>
                    <a:bodyPr/>
                    <a:lstStyle/>
                    <a:p>
                      <a:pPr marL="0" marR="0">
                        <a:spcBef>
                          <a:spcPts val="0"/>
                        </a:spcBef>
                        <a:spcAft>
                          <a:spcPts val="0"/>
                        </a:spcAft>
                      </a:pPr>
                      <a:r>
                        <a:rPr lang="en-US" sz="1200" dirty="0">
                          <a:effectLst/>
                          <a:latin typeface="Bookman"/>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0558932"/>
                  </a:ext>
                </a:extLst>
              </a:tr>
            </a:tbl>
          </a:graphicData>
        </a:graphic>
      </p:graphicFrame>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1179502" y="138585"/>
            <a:ext cx="6272712" cy="1053380"/>
          </a:xfrm>
        </p:spPr>
        <p:txBody>
          <a:bodyPr/>
          <a:lstStyle/>
          <a:p>
            <a:pPr algn="ctr"/>
            <a:r>
              <a:rPr lang="en-US" sz="3600" dirty="0">
                <a:solidFill>
                  <a:schemeClr val="tx2"/>
                </a:solidFill>
              </a:rPr>
              <a:t>KSD Graduation Requirements: Credits/Classes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a:t>
            </a:fld>
            <a:endParaRPr lang="en-US" sz="1200">
              <a:solidFill>
                <a:schemeClr val="bg1"/>
              </a:solidFill>
            </a:endParaRPr>
          </a:p>
        </p:txBody>
      </p:sp>
      <p:sp>
        <p:nvSpPr>
          <p:cNvPr id="2" name="TextBox 1">
            <a:extLst>
              <a:ext uri="{FF2B5EF4-FFF2-40B4-BE49-F238E27FC236}">
                <a16:creationId xmlns:a16="http://schemas.microsoft.com/office/drawing/2014/main" id="{37B65DB3-7573-40AC-A0DE-1D58F2C83174}"/>
              </a:ext>
            </a:extLst>
          </p:cNvPr>
          <p:cNvSpPr txBox="1"/>
          <p:nvPr/>
        </p:nvSpPr>
        <p:spPr>
          <a:xfrm>
            <a:off x="4929748" y="3429000"/>
            <a:ext cx="1756003" cy="369332"/>
          </a:xfrm>
          <a:prstGeom prst="rect">
            <a:avLst/>
          </a:prstGeom>
          <a:solidFill>
            <a:srgbClr val="B8CCE4"/>
          </a:solidFill>
          <a:ln>
            <a:solidFill>
              <a:schemeClr val="tx1"/>
            </a:solidFill>
          </a:ln>
        </p:spPr>
        <p:txBody>
          <a:bodyPr wrap="square" rtlCol="0">
            <a:spAutoFit/>
          </a:bodyPr>
          <a:lstStyle/>
          <a:p>
            <a:r>
              <a:rPr lang="en-US"/>
              <a:t>17 core credits</a:t>
            </a:r>
          </a:p>
        </p:txBody>
      </p:sp>
      <p:sp>
        <p:nvSpPr>
          <p:cNvPr id="13" name="TextBox 12">
            <a:extLst>
              <a:ext uri="{FF2B5EF4-FFF2-40B4-BE49-F238E27FC236}">
                <a16:creationId xmlns:a16="http://schemas.microsoft.com/office/drawing/2014/main" id="{52547BF9-AB6F-4D14-835A-FE0A0112CD07}"/>
              </a:ext>
            </a:extLst>
          </p:cNvPr>
          <p:cNvSpPr txBox="1"/>
          <p:nvPr/>
        </p:nvSpPr>
        <p:spPr>
          <a:xfrm>
            <a:off x="4936535" y="4002647"/>
            <a:ext cx="1756004" cy="646331"/>
          </a:xfrm>
          <a:prstGeom prst="rect">
            <a:avLst/>
          </a:prstGeom>
          <a:solidFill>
            <a:srgbClr val="D6E3BC"/>
          </a:solidFill>
          <a:ln>
            <a:solidFill>
              <a:schemeClr val="tx1"/>
            </a:solidFill>
          </a:ln>
        </p:spPr>
        <p:txBody>
          <a:bodyPr wrap="square" rtlCol="0">
            <a:spAutoFit/>
          </a:bodyPr>
          <a:lstStyle/>
          <a:p>
            <a:r>
              <a:rPr lang="en-US"/>
              <a:t>3 Personal Pathway credits</a:t>
            </a:r>
          </a:p>
        </p:txBody>
      </p:sp>
      <p:sp>
        <p:nvSpPr>
          <p:cNvPr id="16" name="TextBox 15">
            <a:extLst>
              <a:ext uri="{FF2B5EF4-FFF2-40B4-BE49-F238E27FC236}">
                <a16:creationId xmlns:a16="http://schemas.microsoft.com/office/drawing/2014/main" id="{61A334B1-682C-4F12-955A-9A2B563405D8}"/>
              </a:ext>
            </a:extLst>
          </p:cNvPr>
          <p:cNvSpPr txBox="1"/>
          <p:nvPr/>
        </p:nvSpPr>
        <p:spPr>
          <a:xfrm>
            <a:off x="4936535" y="4847158"/>
            <a:ext cx="1756004" cy="369332"/>
          </a:xfrm>
          <a:prstGeom prst="rect">
            <a:avLst/>
          </a:prstGeom>
          <a:solidFill>
            <a:srgbClr val="FBD4B4"/>
          </a:solidFill>
          <a:ln>
            <a:solidFill>
              <a:schemeClr val="tx1"/>
            </a:solidFill>
          </a:ln>
        </p:spPr>
        <p:txBody>
          <a:bodyPr wrap="square" rtlCol="0">
            <a:spAutoFit/>
          </a:bodyPr>
          <a:lstStyle/>
          <a:p>
            <a:r>
              <a:rPr lang="en-US"/>
              <a:t>4 elective credits</a:t>
            </a:r>
          </a:p>
        </p:txBody>
      </p:sp>
      <p:graphicFrame>
        <p:nvGraphicFramePr>
          <p:cNvPr id="8" name="Table 7">
            <a:extLst>
              <a:ext uri="{FF2B5EF4-FFF2-40B4-BE49-F238E27FC236}">
                <a16:creationId xmlns:a16="http://schemas.microsoft.com/office/drawing/2014/main" id="{70F7BD91-1A3E-4D82-AFAA-A7CFCFA6F2D0}"/>
              </a:ext>
            </a:extLst>
          </p:cNvPr>
          <p:cNvGraphicFramePr>
            <a:graphicFrameLocks noGrp="1"/>
          </p:cNvGraphicFramePr>
          <p:nvPr>
            <p:extLst>
              <p:ext uri="{D42A27DB-BD31-4B8C-83A1-F6EECF244321}">
                <p14:modId xmlns:p14="http://schemas.microsoft.com/office/powerpoint/2010/main" val="3680740271"/>
              </p:ext>
            </p:extLst>
          </p:nvPr>
        </p:nvGraphicFramePr>
        <p:xfrm>
          <a:off x="141102" y="4522892"/>
          <a:ext cx="4298043" cy="914400"/>
        </p:xfrm>
        <a:graphic>
          <a:graphicData uri="http://schemas.openxmlformats.org/drawingml/2006/table">
            <a:tbl>
              <a:tblPr/>
              <a:tblGrid>
                <a:gridCol w="1224935">
                  <a:extLst>
                    <a:ext uri="{9D8B030D-6E8A-4147-A177-3AD203B41FA5}">
                      <a16:colId xmlns:a16="http://schemas.microsoft.com/office/drawing/2014/main" val="2437097930"/>
                    </a:ext>
                  </a:extLst>
                </a:gridCol>
                <a:gridCol w="329908">
                  <a:extLst>
                    <a:ext uri="{9D8B030D-6E8A-4147-A177-3AD203B41FA5}">
                      <a16:colId xmlns:a16="http://schemas.microsoft.com/office/drawing/2014/main" val="398140032"/>
                    </a:ext>
                  </a:extLst>
                </a:gridCol>
                <a:gridCol w="685800">
                  <a:extLst>
                    <a:ext uri="{9D8B030D-6E8A-4147-A177-3AD203B41FA5}">
                      <a16:colId xmlns:a16="http://schemas.microsoft.com/office/drawing/2014/main" val="3647359536"/>
                    </a:ext>
                  </a:extLst>
                </a:gridCol>
                <a:gridCol w="685800">
                  <a:extLst>
                    <a:ext uri="{9D8B030D-6E8A-4147-A177-3AD203B41FA5}">
                      <a16:colId xmlns:a16="http://schemas.microsoft.com/office/drawing/2014/main" val="342196997"/>
                    </a:ext>
                  </a:extLst>
                </a:gridCol>
                <a:gridCol w="685800">
                  <a:extLst>
                    <a:ext uri="{9D8B030D-6E8A-4147-A177-3AD203B41FA5}">
                      <a16:colId xmlns:a16="http://schemas.microsoft.com/office/drawing/2014/main" val="3765826145"/>
                    </a:ext>
                  </a:extLst>
                </a:gridCol>
                <a:gridCol w="685800">
                  <a:extLst>
                    <a:ext uri="{9D8B030D-6E8A-4147-A177-3AD203B41FA5}">
                      <a16:colId xmlns:a16="http://schemas.microsoft.com/office/drawing/2014/main" val="425615009"/>
                    </a:ext>
                  </a:extLst>
                </a:gridCol>
              </a:tblGrid>
              <a:tr h="457200">
                <a:tc gridSpan="4">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520951312"/>
                  </a:ext>
                </a:extLst>
              </a:tr>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WORLD LANGUAGE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909644500"/>
                  </a:ext>
                </a:extLst>
              </a:tr>
            </a:tbl>
          </a:graphicData>
        </a:graphic>
      </p:graphicFrame>
      <p:graphicFrame>
        <p:nvGraphicFramePr>
          <p:cNvPr id="21" name="Table 20">
            <a:extLst>
              <a:ext uri="{FF2B5EF4-FFF2-40B4-BE49-F238E27FC236}">
                <a16:creationId xmlns:a16="http://schemas.microsoft.com/office/drawing/2014/main" id="{7C8D6683-7564-45EF-9E86-0F5E20B6EC39}"/>
              </a:ext>
            </a:extLst>
          </p:cNvPr>
          <p:cNvGraphicFramePr>
            <a:graphicFrameLocks noGrp="1"/>
          </p:cNvGraphicFramePr>
          <p:nvPr>
            <p:extLst>
              <p:ext uri="{D42A27DB-BD31-4B8C-83A1-F6EECF244321}">
                <p14:modId xmlns:p14="http://schemas.microsoft.com/office/powerpoint/2010/main" val="1636140036"/>
              </p:ext>
            </p:extLst>
          </p:nvPr>
        </p:nvGraphicFramePr>
        <p:xfrm>
          <a:off x="141102" y="5437292"/>
          <a:ext cx="7039301" cy="457200"/>
        </p:xfrm>
        <a:graphic>
          <a:graphicData uri="http://schemas.openxmlformats.org/drawingml/2006/table">
            <a:tbl>
              <a:tblPr/>
              <a:tblGrid>
                <a:gridCol w="1216930">
                  <a:extLst>
                    <a:ext uri="{9D8B030D-6E8A-4147-A177-3AD203B41FA5}">
                      <a16:colId xmlns:a16="http://schemas.microsoft.com/office/drawing/2014/main" val="2412738976"/>
                    </a:ext>
                  </a:extLst>
                </a:gridCol>
                <a:gridCol w="341906">
                  <a:extLst>
                    <a:ext uri="{9D8B030D-6E8A-4147-A177-3AD203B41FA5}">
                      <a16:colId xmlns:a16="http://schemas.microsoft.com/office/drawing/2014/main" val="2425076664"/>
                    </a:ext>
                  </a:extLst>
                </a:gridCol>
                <a:gridCol w="693375">
                  <a:extLst>
                    <a:ext uri="{9D8B030D-6E8A-4147-A177-3AD203B41FA5}">
                      <a16:colId xmlns:a16="http://schemas.microsoft.com/office/drawing/2014/main" val="1191353127"/>
                    </a:ext>
                  </a:extLst>
                </a:gridCol>
                <a:gridCol w="683870">
                  <a:extLst>
                    <a:ext uri="{9D8B030D-6E8A-4147-A177-3AD203B41FA5}">
                      <a16:colId xmlns:a16="http://schemas.microsoft.com/office/drawing/2014/main" val="683270885"/>
                    </a:ext>
                  </a:extLst>
                </a:gridCol>
                <a:gridCol w="683870">
                  <a:extLst>
                    <a:ext uri="{9D8B030D-6E8A-4147-A177-3AD203B41FA5}">
                      <a16:colId xmlns:a16="http://schemas.microsoft.com/office/drawing/2014/main" val="2939154421"/>
                    </a:ext>
                  </a:extLst>
                </a:gridCol>
                <a:gridCol w="683870">
                  <a:extLst>
                    <a:ext uri="{9D8B030D-6E8A-4147-A177-3AD203B41FA5}">
                      <a16:colId xmlns:a16="http://schemas.microsoft.com/office/drawing/2014/main" val="465324321"/>
                    </a:ext>
                  </a:extLst>
                </a:gridCol>
                <a:gridCol w="683870">
                  <a:extLst>
                    <a:ext uri="{9D8B030D-6E8A-4147-A177-3AD203B41FA5}">
                      <a16:colId xmlns:a16="http://schemas.microsoft.com/office/drawing/2014/main" val="1723227978"/>
                    </a:ext>
                  </a:extLst>
                </a:gridCol>
                <a:gridCol w="683870">
                  <a:extLst>
                    <a:ext uri="{9D8B030D-6E8A-4147-A177-3AD203B41FA5}">
                      <a16:colId xmlns:a16="http://schemas.microsoft.com/office/drawing/2014/main" val="1209373101"/>
                    </a:ext>
                  </a:extLst>
                </a:gridCol>
                <a:gridCol w="683870">
                  <a:extLst>
                    <a:ext uri="{9D8B030D-6E8A-4147-A177-3AD203B41FA5}">
                      <a16:colId xmlns:a16="http://schemas.microsoft.com/office/drawing/2014/main" val="1835527593"/>
                    </a:ext>
                  </a:extLst>
                </a:gridCol>
                <a:gridCol w="683870">
                  <a:extLst>
                    <a:ext uri="{9D8B030D-6E8A-4147-A177-3AD203B41FA5}">
                      <a16:colId xmlns:a16="http://schemas.microsoft.com/office/drawing/2014/main" val="3471050168"/>
                    </a:ext>
                  </a:extLst>
                </a:gridCol>
              </a:tblGrid>
              <a:tr h="457200">
                <a:tc>
                  <a:txBody>
                    <a:bodyPr/>
                    <a:lstStyle/>
                    <a:p>
                      <a:pPr marL="0" marR="0">
                        <a:spcBef>
                          <a:spcPts val="0"/>
                        </a:spcBef>
                        <a:spcAft>
                          <a:spcPts val="0"/>
                        </a:spcAft>
                        <a:tabLst>
                          <a:tab pos="165100" algn="l"/>
                          <a:tab pos="393700" algn="l"/>
                          <a:tab pos="1943100" algn="l"/>
                          <a:tab pos="457200" algn="l"/>
                        </a:tabLst>
                      </a:pPr>
                      <a:r>
                        <a:rPr lang="en-US" sz="1100" b="1">
                          <a:effectLst/>
                          <a:latin typeface="Cambria" panose="02040503050406030204" pitchFamily="18" charset="0"/>
                          <a:ea typeface="Times New Roman" panose="02020603050405020304" pitchFamily="18" charset="0"/>
                          <a:cs typeface="Times New Roman" panose="02020603050405020304" pitchFamily="18" charset="0"/>
                        </a:rPr>
                        <a:t>ELECTIVES</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943100" algn="l"/>
                          <a:tab pos="457200" algn="l"/>
                        </a:tabLs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2718991454"/>
                  </a:ext>
                </a:extLst>
              </a:tr>
            </a:tbl>
          </a:graphicData>
        </a:graphic>
      </p:graphicFrame>
      <p:graphicFrame>
        <p:nvGraphicFramePr>
          <p:cNvPr id="23" name="Table 22">
            <a:extLst>
              <a:ext uri="{FF2B5EF4-FFF2-40B4-BE49-F238E27FC236}">
                <a16:creationId xmlns:a16="http://schemas.microsoft.com/office/drawing/2014/main" id="{A55E59BE-6B69-458A-8261-6AAC5A6CDF4C}"/>
              </a:ext>
            </a:extLst>
          </p:cNvPr>
          <p:cNvGraphicFramePr>
            <a:graphicFrameLocks noGrp="1"/>
          </p:cNvGraphicFramePr>
          <p:nvPr>
            <p:extLst>
              <p:ext uri="{D42A27DB-BD31-4B8C-83A1-F6EECF244321}">
                <p14:modId xmlns:p14="http://schemas.microsoft.com/office/powerpoint/2010/main" val="3155809045"/>
              </p:ext>
            </p:extLst>
          </p:nvPr>
        </p:nvGraphicFramePr>
        <p:xfrm>
          <a:off x="142723" y="5902651"/>
          <a:ext cx="7039299" cy="457200"/>
        </p:xfrm>
        <a:graphic>
          <a:graphicData uri="http://schemas.openxmlformats.org/drawingml/2006/table">
            <a:tbl>
              <a:tblPr/>
              <a:tblGrid>
                <a:gridCol w="1550885">
                  <a:extLst>
                    <a:ext uri="{9D8B030D-6E8A-4147-A177-3AD203B41FA5}">
                      <a16:colId xmlns:a16="http://schemas.microsoft.com/office/drawing/2014/main" val="1614218151"/>
                    </a:ext>
                  </a:extLst>
                </a:gridCol>
                <a:gridCol w="5488414">
                  <a:extLst>
                    <a:ext uri="{9D8B030D-6E8A-4147-A177-3AD203B41FA5}">
                      <a16:colId xmlns:a16="http://schemas.microsoft.com/office/drawing/2014/main" val="3604940285"/>
                    </a:ext>
                  </a:extLst>
                </a:gridCol>
              </a:tblGrid>
              <a:tr h="457200">
                <a:tc>
                  <a:txBody>
                    <a:bodyPr/>
                    <a:lstStyle/>
                    <a:p>
                      <a:pPr marL="0" marR="0" algn="ctr">
                        <a:spcBef>
                          <a:spcPts val="0"/>
                        </a:spcBef>
                        <a:spcAft>
                          <a:spcPts val="0"/>
                        </a:spcAft>
                        <a:tabLst>
                          <a:tab pos="1943100" algn="l"/>
                          <a:tab pos="457200" algn="l"/>
                        </a:tabLst>
                      </a:pPr>
                      <a:r>
                        <a:rPr lang="en-US" sz="1100" b="1">
                          <a:effectLst/>
                          <a:latin typeface="Times" panose="02020603050405020304" pitchFamily="18" charset="0"/>
                          <a:ea typeface="Times New Roman" panose="02020603050405020304" pitchFamily="18" charset="0"/>
                          <a:cs typeface="Times New Roman" panose="02020603050405020304" pitchFamily="18" charset="0"/>
                        </a:rPr>
                        <a:t>24 CREDITS REQUIRED</a:t>
                      </a:r>
                      <a:endParaRPr lang="en-US" sz="120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903884"/>
                  </a:ext>
                </a:extLst>
              </a:tr>
            </a:tbl>
          </a:graphicData>
        </a:graphic>
      </p:graphicFrame>
      <p:pic>
        <p:nvPicPr>
          <p:cNvPr id="17" name="Audio 16">
            <a:hlinkClick r:id="" action="ppaction://media"/>
            <a:extLst>
              <a:ext uri="{FF2B5EF4-FFF2-40B4-BE49-F238E27FC236}">
                <a16:creationId xmlns:a16="http://schemas.microsoft.com/office/drawing/2014/main" id="{283BDF41-72E8-F64D-7042-BC81660339A2}"/>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287500" t="-287500" r="-287500" b="-28750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2022026475"/>
      </p:ext>
    </p:extLst>
  </p:cSld>
  <p:clrMapOvr>
    <a:masterClrMapping/>
  </p:clrMapOvr>
  <mc:AlternateContent xmlns:mc="http://schemas.openxmlformats.org/markup-compatibility/2006">
    <mc:Choice xmlns:p14="http://schemas.microsoft.com/office/powerpoint/2010/main" Requires="p14">
      <p:transition spd="slow" p14:dur="2000" advTm="60208"/>
    </mc:Choice>
    <mc:Fallback>
      <p:transition spd="slow" advTm="60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7"/>
                </p:tgtEl>
              </p:cMediaNode>
            </p:audio>
          </p:childTnLst>
        </p:cTn>
      </p:par>
    </p:tnLst>
    <p:bldLst>
      <p:bldP spid="2"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graduation gowns and caps&#10;&#10;Description automatically generated">
            <a:extLst>
              <a:ext uri="{FF2B5EF4-FFF2-40B4-BE49-F238E27FC236}">
                <a16:creationId xmlns:a16="http://schemas.microsoft.com/office/drawing/2014/main" id="{57A8F36B-1E3C-53C5-CF3A-8694CECF800C}"/>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171" r="22171"/>
          <a:stretch>
            <a:fillRect/>
          </a:stretch>
        </p:blipFill>
        <p:spPr/>
      </p:pic>
      <p:grpSp>
        <p:nvGrpSpPr>
          <p:cNvPr id="29" name="Group 28">
            <a:extLst>
              <a:ext uri="{FF2B5EF4-FFF2-40B4-BE49-F238E27FC236}">
                <a16:creationId xmlns:a16="http://schemas.microsoft.com/office/drawing/2014/main" id="{8A5C00DC-C81F-4AE5-98C6-D449BE8A9EAA}"/>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30" name="Parallelogram 29">
              <a:extLst>
                <a:ext uri="{FF2B5EF4-FFF2-40B4-BE49-F238E27FC236}">
                  <a16:creationId xmlns:a16="http://schemas.microsoft.com/office/drawing/2014/main" id="{9BBF1B54-2E01-477D-BCD6-ADEFBF8DA18C}"/>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B1F7D0CC-0B55-46AB-AB6C-3A5CFEC4165F}"/>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a:extLst>
                <a:ext uri="{FF2B5EF4-FFF2-40B4-BE49-F238E27FC236}">
                  <a16:creationId xmlns:a16="http://schemas.microsoft.com/office/drawing/2014/main" id="{2E4F4327-17E6-4608-90A7-857D925EB0E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1179502" y="138585"/>
            <a:ext cx="6272712" cy="1053380"/>
          </a:xfrm>
        </p:spPr>
        <p:txBody>
          <a:bodyPr/>
          <a:lstStyle/>
          <a:p>
            <a:pPr algn="ctr"/>
            <a:r>
              <a:rPr lang="en-US" sz="3600" dirty="0">
                <a:solidFill>
                  <a:schemeClr val="tx2"/>
                </a:solidFill>
              </a:rPr>
              <a:t>Additional Graduation Requirements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a:t>
            </a:fld>
            <a:endParaRPr lang="en-US" sz="1200">
              <a:solidFill>
                <a:schemeClr val="bg1"/>
              </a:solidFill>
            </a:endParaRPr>
          </a:p>
        </p:txBody>
      </p:sp>
      <p:sp>
        <p:nvSpPr>
          <p:cNvPr id="4" name="TextBox 3">
            <a:extLst>
              <a:ext uri="{FF2B5EF4-FFF2-40B4-BE49-F238E27FC236}">
                <a16:creationId xmlns:a16="http://schemas.microsoft.com/office/drawing/2014/main" id="{C0DB7E12-B041-C540-5C5D-8FF055FE35B6}"/>
              </a:ext>
            </a:extLst>
          </p:cNvPr>
          <p:cNvSpPr txBox="1"/>
          <p:nvPr/>
        </p:nvSpPr>
        <p:spPr>
          <a:xfrm>
            <a:off x="805129" y="1505289"/>
            <a:ext cx="7021458" cy="4052173"/>
          </a:xfrm>
          <a:prstGeom prst="roundRect">
            <a:avLst/>
          </a:prstGeom>
          <a:solidFill>
            <a:schemeClr val="accent1">
              <a:lumMod val="20000"/>
              <a:lumOff val="80000"/>
            </a:schemeClr>
          </a:solidFill>
          <a:ln w="57150">
            <a:solidFill>
              <a:schemeClr val="tx1"/>
            </a:solidFill>
          </a:ln>
          <a:effectLst>
            <a:softEdge rad="0"/>
          </a:effectLst>
        </p:spPr>
        <p:txBody>
          <a:bodyPr wrap="square" rtlCol="0">
            <a:spAutoFit/>
          </a:bodyPr>
          <a:lstStyle/>
          <a:p>
            <a:pPr marL="285750" indent="-285750">
              <a:spcBef>
                <a:spcPts val="600"/>
              </a:spcBef>
              <a:spcAft>
                <a:spcPts val="600"/>
              </a:spcAft>
              <a:buFont typeface="Arial" panose="020B0604020202020204" pitchFamily="34" charset="0"/>
              <a:buChar char="•"/>
            </a:pPr>
            <a:r>
              <a:rPr lang="en-US" sz="3200" dirty="0"/>
              <a:t>Washington State History</a:t>
            </a:r>
          </a:p>
          <a:p>
            <a:pPr marL="742950" lvl="1" indent="-285750">
              <a:spcBef>
                <a:spcPts val="600"/>
              </a:spcBef>
              <a:spcAft>
                <a:spcPts val="600"/>
              </a:spcAft>
              <a:buFont typeface="Arial" panose="020B0604020202020204" pitchFamily="34" charset="0"/>
              <a:buChar char="•"/>
            </a:pPr>
            <a:r>
              <a:rPr lang="en-US" sz="3200" dirty="0"/>
              <a:t>Taken in 7</a:t>
            </a:r>
            <a:r>
              <a:rPr lang="en-US" sz="3200" baseline="30000" dirty="0"/>
              <a:t>th</a:t>
            </a:r>
            <a:r>
              <a:rPr lang="en-US" sz="3200" dirty="0"/>
              <a:t> grades in KSD</a:t>
            </a:r>
          </a:p>
          <a:p>
            <a:pPr marL="285750" indent="-285750">
              <a:spcBef>
                <a:spcPts val="600"/>
              </a:spcBef>
              <a:spcAft>
                <a:spcPts val="600"/>
              </a:spcAft>
              <a:buFont typeface="Arial" panose="020B0604020202020204" pitchFamily="34" charset="0"/>
              <a:buChar char="•"/>
            </a:pPr>
            <a:r>
              <a:rPr lang="en-US" sz="3200" dirty="0"/>
              <a:t>High School &amp; Beyond Plan</a:t>
            </a:r>
          </a:p>
          <a:p>
            <a:pPr marL="285750" indent="-285750">
              <a:spcBef>
                <a:spcPts val="600"/>
              </a:spcBef>
              <a:spcAft>
                <a:spcPts val="600"/>
              </a:spcAft>
              <a:buFont typeface="Arial" panose="020B0604020202020204" pitchFamily="34" charset="0"/>
              <a:buChar char="•"/>
            </a:pPr>
            <a:r>
              <a:rPr lang="en-US" sz="3200" dirty="0"/>
              <a:t>Graduation Pathway</a:t>
            </a:r>
          </a:p>
          <a:p>
            <a:pPr marL="1200150" lvl="2" indent="-285750">
              <a:spcBef>
                <a:spcPts val="600"/>
              </a:spcBef>
              <a:spcAft>
                <a:spcPts val="600"/>
              </a:spcAft>
              <a:buFont typeface="Arial" panose="020B0604020202020204" pitchFamily="34" charset="0"/>
              <a:buChar char="•"/>
            </a:pPr>
            <a:r>
              <a:rPr lang="en-US" sz="3200" dirty="0"/>
              <a:t>This will be covered in 3rd  period</a:t>
            </a:r>
            <a:endParaRPr lang="en-US" dirty="0"/>
          </a:p>
        </p:txBody>
      </p:sp>
      <p:pic>
        <p:nvPicPr>
          <p:cNvPr id="3" name="Audio 2">
            <a:hlinkClick r:id="" action="ppaction://media"/>
            <a:extLst>
              <a:ext uri="{FF2B5EF4-FFF2-40B4-BE49-F238E27FC236}">
                <a16:creationId xmlns:a16="http://schemas.microsoft.com/office/drawing/2014/main" id="{7F05E750-71D5-7021-BB10-8ABD4A612FAA}"/>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90558503"/>
      </p:ext>
    </p:extLst>
  </p:cSld>
  <p:clrMapOvr>
    <a:masterClrMapping/>
  </p:clrMapOvr>
  <mc:AlternateContent xmlns:mc="http://schemas.openxmlformats.org/markup-compatibility/2006">
    <mc:Choice xmlns:p14="http://schemas.microsoft.com/office/powerpoint/2010/main" Requires="p14">
      <p:transition spd="slow" p14:dur="2000" advTm="33325"/>
    </mc:Choice>
    <mc:Fallback>
      <p:transition spd="slow" advTm="33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graduation gowns and caps&#10;&#10;Description automatically generated">
            <a:extLst>
              <a:ext uri="{FF2B5EF4-FFF2-40B4-BE49-F238E27FC236}">
                <a16:creationId xmlns:a16="http://schemas.microsoft.com/office/drawing/2014/main" id="{3EEA9EA0-CFFA-F917-D771-BE0904CCF69F}"/>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171" r="22171"/>
          <a:stretch>
            <a:fillRect/>
          </a:stretch>
        </p:blipFill>
        <p:spPr/>
      </p:pic>
      <p:grpSp>
        <p:nvGrpSpPr>
          <p:cNvPr id="18" name="Group 17">
            <a:extLst>
              <a:ext uri="{FF2B5EF4-FFF2-40B4-BE49-F238E27FC236}">
                <a16:creationId xmlns:a16="http://schemas.microsoft.com/office/drawing/2014/main" id="{A5FCA8E5-443B-4A05-BAB1-DF7343FA5E53}"/>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9" name="Parallelogram 18">
              <a:extLst>
                <a:ext uri="{FF2B5EF4-FFF2-40B4-BE49-F238E27FC236}">
                  <a16:creationId xmlns:a16="http://schemas.microsoft.com/office/drawing/2014/main" id="{35A2FC60-4E31-457C-8A86-BBE6399EA3F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ADA95215-DCF0-4343-AEA6-E5170BCCAA78}"/>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0A5179EF-5204-4532-BC39-62AF60F3F93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E531D018-EFA3-4346-AB80-7CE436393D9E}"/>
              </a:ext>
            </a:extLst>
          </p:cNvPr>
          <p:cNvSpPr/>
          <p:nvPr/>
        </p:nvSpPr>
        <p:spPr>
          <a:xfrm>
            <a:off x="1" y="3728984"/>
            <a:ext cx="7975158" cy="3009569"/>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835320" y="406330"/>
            <a:ext cx="6272712" cy="613578"/>
          </a:xfrm>
        </p:spPr>
        <p:txBody>
          <a:bodyPr/>
          <a:lstStyle/>
          <a:p>
            <a:r>
              <a:rPr lang="en-US" sz="3600" dirty="0">
                <a:solidFill>
                  <a:schemeClr val="tx2"/>
                </a:solidFill>
              </a:rPr>
              <a:t>Personal Pathway Requirement</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4</a:t>
            </a:fld>
            <a:endParaRPr lang="en-US" sz="1200">
              <a:solidFill>
                <a:schemeClr val="bg1"/>
              </a:solidFill>
            </a:endParaRPr>
          </a:p>
        </p:txBody>
      </p:sp>
      <p:sp>
        <p:nvSpPr>
          <p:cNvPr id="17" name="Content Placeholder 2">
            <a:extLst>
              <a:ext uri="{FF2B5EF4-FFF2-40B4-BE49-F238E27FC236}">
                <a16:creationId xmlns:a16="http://schemas.microsoft.com/office/drawing/2014/main" id="{75619FB2-3F0C-4901-8B1F-BD87E61F0EF3}"/>
              </a:ext>
            </a:extLst>
          </p:cNvPr>
          <p:cNvSpPr txBox="1">
            <a:spLocks/>
          </p:cNvSpPr>
          <p:nvPr/>
        </p:nvSpPr>
        <p:spPr>
          <a:xfrm>
            <a:off x="644057" y="143124"/>
            <a:ext cx="6655240" cy="4856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1500">
              <a:solidFill>
                <a:schemeClr val="bg1"/>
              </a:solidFill>
            </a:endParaRPr>
          </a:p>
        </p:txBody>
      </p:sp>
      <p:graphicFrame>
        <p:nvGraphicFramePr>
          <p:cNvPr id="2" name="Diagram 1">
            <a:extLst>
              <a:ext uri="{FF2B5EF4-FFF2-40B4-BE49-F238E27FC236}">
                <a16:creationId xmlns:a16="http://schemas.microsoft.com/office/drawing/2014/main" id="{24CF9B28-147A-D127-9C28-9026B1521455}"/>
              </a:ext>
            </a:extLst>
          </p:cNvPr>
          <p:cNvGraphicFramePr/>
          <p:nvPr>
            <p:extLst>
              <p:ext uri="{D42A27DB-BD31-4B8C-83A1-F6EECF244321}">
                <p14:modId xmlns:p14="http://schemas.microsoft.com/office/powerpoint/2010/main" val="3440572411"/>
              </p:ext>
            </p:extLst>
          </p:nvPr>
        </p:nvGraphicFramePr>
        <p:xfrm>
          <a:off x="387992" y="1283114"/>
          <a:ext cx="7352324" cy="44038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Audio 3">
            <a:hlinkClick r:id="" action="ppaction://media"/>
            <a:extLst>
              <a:ext uri="{FF2B5EF4-FFF2-40B4-BE49-F238E27FC236}">
                <a16:creationId xmlns:a16="http://schemas.microsoft.com/office/drawing/2014/main" id="{6DE4F51C-489E-96BD-67DA-83223FC2B9AA}"/>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25085048"/>
      </p:ext>
    </p:extLst>
  </p:cSld>
  <p:clrMapOvr>
    <a:masterClrMapping/>
  </p:clrMapOvr>
  <mc:AlternateContent xmlns:mc="http://schemas.openxmlformats.org/markup-compatibility/2006">
    <mc:Choice xmlns:p14="http://schemas.microsoft.com/office/powerpoint/2010/main" Requires="p14">
      <p:transition spd="slow" p14:dur="2000" advTm="34777"/>
    </mc:Choice>
    <mc:Fallback>
      <p:transition spd="slow" advTm="34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in graduation gowns and caps&#10;&#10;Description automatically generated">
            <a:extLst>
              <a:ext uri="{FF2B5EF4-FFF2-40B4-BE49-F238E27FC236}">
                <a16:creationId xmlns:a16="http://schemas.microsoft.com/office/drawing/2014/main" id="{9A87A2EE-4A4E-5402-9496-3E338B0EC84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171" r="22171"/>
          <a:stretch>
            <a:fillRect/>
          </a:stretch>
        </p:blipFill>
        <p:spPr/>
      </p:pic>
      <p:grpSp>
        <p:nvGrpSpPr>
          <p:cNvPr id="18" name="Group 17">
            <a:extLst>
              <a:ext uri="{FF2B5EF4-FFF2-40B4-BE49-F238E27FC236}">
                <a16:creationId xmlns:a16="http://schemas.microsoft.com/office/drawing/2014/main" id="{A5FCA8E5-443B-4A05-BAB1-DF7343FA5E53}"/>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9" name="Parallelogram 18">
              <a:extLst>
                <a:ext uri="{FF2B5EF4-FFF2-40B4-BE49-F238E27FC236}">
                  <a16:creationId xmlns:a16="http://schemas.microsoft.com/office/drawing/2014/main" id="{35A2FC60-4E31-457C-8A86-BBE6399EA3F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ADA95215-DCF0-4343-AEA6-E5170BCCAA78}"/>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0A5179EF-5204-4532-BC39-62AF60F3F93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809633" y="175817"/>
            <a:ext cx="3572428" cy="629461"/>
          </a:xfrm>
        </p:spPr>
        <p:txBody>
          <a:bodyPr/>
          <a:lstStyle/>
          <a:p>
            <a:pPr algn="ctr"/>
            <a:r>
              <a:rPr lang="en-US" sz="3600" dirty="0">
                <a:solidFill>
                  <a:schemeClr val="tx2"/>
                </a:solidFill>
              </a:rPr>
              <a:t>Reviewing credits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a:solidFill>
                <a:schemeClr val="bg1"/>
              </a:solidFill>
            </a:endParaRPr>
          </a:p>
        </p:txBody>
      </p:sp>
      <p:pic>
        <p:nvPicPr>
          <p:cNvPr id="17" name="Picture 16">
            <a:extLst>
              <a:ext uri="{FF2B5EF4-FFF2-40B4-BE49-F238E27FC236}">
                <a16:creationId xmlns:a16="http://schemas.microsoft.com/office/drawing/2014/main" id="{B639AFE4-066C-8186-5FFC-EF41A818A94F}"/>
              </a:ext>
            </a:extLst>
          </p:cNvPr>
          <p:cNvPicPr>
            <a:picLocks noChangeAspect="1"/>
          </p:cNvPicPr>
          <p:nvPr/>
        </p:nvPicPr>
        <p:blipFill>
          <a:blip r:embed="rId6"/>
          <a:stretch>
            <a:fillRect/>
          </a:stretch>
        </p:blipFill>
        <p:spPr>
          <a:xfrm>
            <a:off x="5630779" y="892536"/>
            <a:ext cx="6034868" cy="5193943"/>
          </a:xfrm>
          <a:prstGeom prst="rect">
            <a:avLst/>
          </a:prstGeom>
        </p:spPr>
      </p:pic>
      <p:sp>
        <p:nvSpPr>
          <p:cNvPr id="22" name="TextBox 21">
            <a:extLst>
              <a:ext uri="{FF2B5EF4-FFF2-40B4-BE49-F238E27FC236}">
                <a16:creationId xmlns:a16="http://schemas.microsoft.com/office/drawing/2014/main" id="{16AD3A37-D3C8-1018-3748-B6E35EC59DD9}"/>
              </a:ext>
            </a:extLst>
          </p:cNvPr>
          <p:cNvSpPr txBox="1"/>
          <p:nvPr/>
        </p:nvSpPr>
        <p:spPr>
          <a:xfrm>
            <a:off x="526353" y="942666"/>
            <a:ext cx="3997361" cy="5040154"/>
          </a:xfrm>
          <a:prstGeom prst="roundRect">
            <a:avLst/>
          </a:prstGeom>
          <a:solidFill>
            <a:schemeClr val="accent1">
              <a:lumMod val="20000"/>
              <a:lumOff val="80000"/>
            </a:schemeClr>
          </a:solidFill>
          <a:ln w="57150">
            <a:solidFill>
              <a:schemeClr val="tx1"/>
            </a:solidFill>
          </a:ln>
          <a:effectLst>
            <a:softEdge rad="0"/>
          </a:effectLst>
        </p:spPr>
        <p:txBody>
          <a:bodyPr wrap="square" rtlCol="0">
            <a:spAutoFit/>
          </a:bodyPr>
          <a:lstStyle/>
          <a:p>
            <a:r>
              <a:rPr lang="en-US" sz="2000" dirty="0"/>
              <a:t>Do you have what you need to graduate?</a:t>
            </a:r>
          </a:p>
          <a:p>
            <a:pPr marL="342900" indent="-342900">
              <a:buAutoNum type="arabicPeriod"/>
            </a:pPr>
            <a:r>
              <a:rPr lang="en-US" sz="2000" dirty="0"/>
              <a:t>Log into skyward. On the left of the screen, click on “Graduation Requirements”</a:t>
            </a:r>
          </a:p>
          <a:p>
            <a:pPr marL="342900" indent="-342900">
              <a:buAutoNum type="arabicPeriod"/>
            </a:pPr>
            <a:r>
              <a:rPr lang="en-US" sz="2000" dirty="0"/>
              <a:t>Don’t know what a class can count for? Look in the course catalog or ask your counselor.</a:t>
            </a:r>
          </a:p>
          <a:p>
            <a:pPr marL="342900" indent="-342900">
              <a:buAutoNum type="arabicPeriod"/>
            </a:pPr>
            <a:r>
              <a:rPr lang="en-US" sz="2000" dirty="0"/>
              <a:t>Course Catalog can be accessed from the KM home page.  </a:t>
            </a:r>
          </a:p>
          <a:p>
            <a:pPr marL="800100" lvl="1" indent="-342900">
              <a:buFont typeface="+mj-lt"/>
              <a:buAutoNum type="alphaUcPeriod"/>
            </a:pPr>
            <a:r>
              <a:rPr lang="en-US" sz="2000" dirty="0"/>
              <a:t>Click on the teaching and learning tab </a:t>
            </a:r>
          </a:p>
          <a:p>
            <a:pPr marL="800100" lvl="1" indent="-342900">
              <a:buAutoNum type="alphaUcPeriod"/>
            </a:pPr>
            <a:r>
              <a:rPr lang="en-US" sz="2000" dirty="0"/>
              <a:t>Click on Course Catalog.</a:t>
            </a:r>
          </a:p>
          <a:p>
            <a:pPr marL="342900" indent="-342900">
              <a:buAutoNum type="arabicPeriod"/>
            </a:pPr>
            <a:endParaRPr lang="en-US" dirty="0"/>
          </a:p>
        </p:txBody>
      </p:sp>
      <p:sp>
        <p:nvSpPr>
          <p:cNvPr id="23" name="Arrow: Right 22">
            <a:extLst>
              <a:ext uri="{FF2B5EF4-FFF2-40B4-BE49-F238E27FC236}">
                <a16:creationId xmlns:a16="http://schemas.microsoft.com/office/drawing/2014/main" id="{B6749891-7545-1763-74D4-406B78923558}"/>
              </a:ext>
            </a:extLst>
          </p:cNvPr>
          <p:cNvSpPr/>
          <p:nvPr/>
        </p:nvSpPr>
        <p:spPr>
          <a:xfrm>
            <a:off x="4657269" y="2366962"/>
            <a:ext cx="946973" cy="538163"/>
          </a:xfrm>
          <a:prstGeom prst="rightArrow">
            <a:avLst/>
          </a:prstGeom>
          <a:solidFill>
            <a:schemeClr val="accent1">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2"/>
              </a:solidFill>
            </a:endParaRPr>
          </a:p>
        </p:txBody>
      </p:sp>
      <p:pic>
        <p:nvPicPr>
          <p:cNvPr id="13" name="Audio 12">
            <a:hlinkClick r:id="" action="ppaction://media"/>
            <a:extLst>
              <a:ext uri="{FF2B5EF4-FFF2-40B4-BE49-F238E27FC236}">
                <a16:creationId xmlns:a16="http://schemas.microsoft.com/office/drawing/2014/main" id="{ED379833-B6F9-1C0B-813D-CF9BC79AC8D7}"/>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11681380"/>
      </p:ext>
    </p:extLst>
  </p:cSld>
  <p:clrMapOvr>
    <a:masterClrMapping/>
  </p:clrMapOvr>
  <mc:AlternateContent xmlns:mc="http://schemas.openxmlformats.org/markup-compatibility/2006">
    <mc:Choice xmlns:p14="http://schemas.microsoft.com/office/powerpoint/2010/main" Requires="p14">
      <p:transition spd="slow" p14:dur="2000" advTm="42655"/>
    </mc:Choice>
    <mc:Fallback>
      <p:transition spd="slow" advTm="42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in graduation gowns and caps&#10;&#10;Description automatically generated">
            <a:extLst>
              <a:ext uri="{FF2B5EF4-FFF2-40B4-BE49-F238E27FC236}">
                <a16:creationId xmlns:a16="http://schemas.microsoft.com/office/drawing/2014/main" id="{1D52AE70-196D-CC62-9381-2211496C1D0D}"/>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171" r="22171"/>
          <a:stretch>
            <a:fillRect/>
          </a:stretch>
        </p:blipFill>
        <p:spPr/>
      </p:pic>
      <p:grpSp>
        <p:nvGrpSpPr>
          <p:cNvPr id="18" name="Group 17">
            <a:extLst>
              <a:ext uri="{FF2B5EF4-FFF2-40B4-BE49-F238E27FC236}">
                <a16:creationId xmlns:a16="http://schemas.microsoft.com/office/drawing/2014/main" id="{A5FCA8E5-443B-4A05-BAB1-DF7343FA5E53}"/>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9" name="Parallelogram 18">
              <a:extLst>
                <a:ext uri="{FF2B5EF4-FFF2-40B4-BE49-F238E27FC236}">
                  <a16:creationId xmlns:a16="http://schemas.microsoft.com/office/drawing/2014/main" id="{35A2FC60-4E31-457C-8A86-BBE6399EA3F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ADA95215-DCF0-4343-AEA6-E5170BCCAA78}"/>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0A5179EF-5204-4532-BC39-62AF60F3F93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1075783" y="156603"/>
            <a:ext cx="3572428" cy="629461"/>
          </a:xfrm>
        </p:spPr>
        <p:txBody>
          <a:bodyPr/>
          <a:lstStyle/>
          <a:p>
            <a:pPr algn="ctr"/>
            <a:r>
              <a:rPr lang="en-US" sz="3600" dirty="0">
                <a:solidFill>
                  <a:schemeClr val="tx2"/>
                </a:solidFill>
              </a:rPr>
              <a:t>Reviewing credits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a:solidFill>
                <a:schemeClr val="bg1"/>
              </a:solidFill>
            </a:endParaRPr>
          </a:p>
        </p:txBody>
      </p:sp>
      <p:pic>
        <p:nvPicPr>
          <p:cNvPr id="17" name="Picture 16">
            <a:extLst>
              <a:ext uri="{FF2B5EF4-FFF2-40B4-BE49-F238E27FC236}">
                <a16:creationId xmlns:a16="http://schemas.microsoft.com/office/drawing/2014/main" id="{B639AFE4-066C-8186-5FFC-EF41A818A94F}"/>
              </a:ext>
            </a:extLst>
          </p:cNvPr>
          <p:cNvPicPr>
            <a:picLocks noChangeAspect="1"/>
          </p:cNvPicPr>
          <p:nvPr/>
        </p:nvPicPr>
        <p:blipFill>
          <a:blip r:embed="rId6"/>
          <a:stretch>
            <a:fillRect/>
          </a:stretch>
        </p:blipFill>
        <p:spPr>
          <a:xfrm>
            <a:off x="5711914" y="892536"/>
            <a:ext cx="6034868" cy="5193943"/>
          </a:xfrm>
          <a:prstGeom prst="rect">
            <a:avLst/>
          </a:prstGeom>
        </p:spPr>
      </p:pic>
      <p:sp>
        <p:nvSpPr>
          <p:cNvPr id="22" name="TextBox 21">
            <a:extLst>
              <a:ext uri="{FF2B5EF4-FFF2-40B4-BE49-F238E27FC236}">
                <a16:creationId xmlns:a16="http://schemas.microsoft.com/office/drawing/2014/main" id="{16AD3A37-D3C8-1018-3748-B6E35EC59DD9}"/>
              </a:ext>
            </a:extLst>
          </p:cNvPr>
          <p:cNvSpPr txBox="1"/>
          <p:nvPr/>
        </p:nvSpPr>
        <p:spPr>
          <a:xfrm>
            <a:off x="526353" y="942666"/>
            <a:ext cx="4671289" cy="5164395"/>
          </a:xfrm>
          <a:prstGeom prst="roundRect">
            <a:avLst/>
          </a:prstGeom>
          <a:solidFill>
            <a:schemeClr val="accent1">
              <a:lumMod val="20000"/>
              <a:lumOff val="80000"/>
            </a:schemeClr>
          </a:solidFill>
          <a:ln w="57150">
            <a:solidFill>
              <a:schemeClr val="tx1"/>
            </a:solidFill>
          </a:ln>
          <a:effectLst>
            <a:softEdge rad="0"/>
          </a:effectLst>
        </p:spPr>
        <p:txBody>
          <a:bodyPr wrap="square" rtlCol="0">
            <a:spAutoFit/>
          </a:bodyPr>
          <a:lstStyle/>
          <a:p>
            <a:r>
              <a:rPr lang="en-US" sz="2000" dirty="0"/>
              <a:t>Look at the top row in bold. You will see different categories. </a:t>
            </a:r>
          </a:p>
          <a:p>
            <a:pPr marL="342900" indent="-342900">
              <a:buFont typeface="Arial" panose="020B0604020202020204" pitchFamily="34" charset="0"/>
              <a:buChar char="•"/>
            </a:pPr>
            <a:r>
              <a:rPr lang="en-US" sz="2000" b="1" dirty="0"/>
              <a:t>Required</a:t>
            </a:r>
            <a:r>
              <a:rPr lang="en-US" sz="2000" dirty="0"/>
              <a:t> – total # of credits required for each subject area</a:t>
            </a:r>
          </a:p>
          <a:p>
            <a:pPr marL="342900" indent="-342900">
              <a:buFont typeface="Arial" panose="020B0604020202020204" pitchFamily="34" charset="0"/>
              <a:buChar char="•"/>
            </a:pPr>
            <a:r>
              <a:rPr lang="en-US" sz="2000" b="1" dirty="0"/>
              <a:t>Complete</a:t>
            </a:r>
            <a:r>
              <a:rPr lang="en-US" sz="2000" dirty="0"/>
              <a:t> - # of credits you have earned</a:t>
            </a:r>
          </a:p>
          <a:p>
            <a:pPr marL="342900" indent="-342900">
              <a:buFont typeface="Arial" panose="020B0604020202020204" pitchFamily="34" charset="0"/>
              <a:buChar char="•"/>
            </a:pPr>
            <a:r>
              <a:rPr lang="en-US" sz="2000" b="1" dirty="0"/>
              <a:t>In Progress </a:t>
            </a:r>
            <a:r>
              <a:rPr lang="en-US" sz="2000" dirty="0"/>
              <a:t>-- # of credits you are currently enrolled in ( not including online or running start classes)</a:t>
            </a:r>
          </a:p>
          <a:p>
            <a:pPr marL="342900" indent="-342900">
              <a:buFont typeface="Arial" panose="020B0604020202020204" pitchFamily="34" charset="0"/>
              <a:buChar char="•"/>
            </a:pPr>
            <a:r>
              <a:rPr lang="en-US" sz="2000" b="1" dirty="0"/>
              <a:t>Remaining</a:t>
            </a:r>
            <a:r>
              <a:rPr lang="en-US" sz="2000" dirty="0"/>
              <a:t> -- # number of credits remaining in a subject </a:t>
            </a:r>
            <a:r>
              <a:rPr lang="en-US" sz="2000" i="1" dirty="0"/>
              <a:t>IF</a:t>
            </a:r>
            <a:r>
              <a:rPr lang="en-US" sz="2000" dirty="0"/>
              <a:t> classes “In Progress” are passed</a:t>
            </a:r>
          </a:p>
          <a:p>
            <a:pPr marL="342900" indent="-342900">
              <a:buFont typeface="Arial" panose="020B0604020202020204" pitchFamily="34" charset="0"/>
              <a:buChar char="•"/>
            </a:pPr>
            <a:r>
              <a:rPr lang="en-US" sz="2000" b="1" dirty="0"/>
              <a:t>Status</a:t>
            </a:r>
            <a:r>
              <a:rPr lang="en-US" sz="2000" dirty="0"/>
              <a:t> – Either “In Progress” or “Completed” (assumes you passed the class)</a:t>
            </a:r>
          </a:p>
        </p:txBody>
      </p:sp>
      <p:pic>
        <p:nvPicPr>
          <p:cNvPr id="3" name="Audio 2">
            <a:hlinkClick r:id="" action="ppaction://media"/>
            <a:extLst>
              <a:ext uri="{FF2B5EF4-FFF2-40B4-BE49-F238E27FC236}">
                <a16:creationId xmlns:a16="http://schemas.microsoft.com/office/drawing/2014/main" id="{EF0C7D6D-4678-5E25-B224-DEE8E7AAF0DF}"/>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60072862"/>
      </p:ext>
    </p:extLst>
  </p:cSld>
  <p:clrMapOvr>
    <a:masterClrMapping/>
  </p:clrMapOvr>
  <mc:AlternateContent xmlns:mc="http://schemas.openxmlformats.org/markup-compatibility/2006">
    <mc:Choice xmlns:p14="http://schemas.microsoft.com/office/powerpoint/2010/main" Requires="p14">
      <p:transition spd="slow" p14:dur="2000" advTm="59221"/>
    </mc:Choice>
    <mc:Fallback>
      <p:transition spd="slow" advTm="59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in graduation gowns and caps&#10;&#10;Description automatically generated">
            <a:extLst>
              <a:ext uri="{FF2B5EF4-FFF2-40B4-BE49-F238E27FC236}">
                <a16:creationId xmlns:a16="http://schemas.microsoft.com/office/drawing/2014/main" id="{97E83C8D-1F0B-1062-1481-CA79BE024FB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171" r="22171"/>
          <a:stretch>
            <a:fillRect/>
          </a:stretch>
        </p:blipFill>
        <p:spPr/>
      </p:pic>
      <p:grpSp>
        <p:nvGrpSpPr>
          <p:cNvPr id="18" name="Group 17">
            <a:extLst>
              <a:ext uri="{FF2B5EF4-FFF2-40B4-BE49-F238E27FC236}">
                <a16:creationId xmlns:a16="http://schemas.microsoft.com/office/drawing/2014/main" id="{A5FCA8E5-443B-4A05-BAB1-DF7343FA5E53}"/>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9" name="Parallelogram 18">
              <a:extLst>
                <a:ext uri="{FF2B5EF4-FFF2-40B4-BE49-F238E27FC236}">
                  <a16:creationId xmlns:a16="http://schemas.microsoft.com/office/drawing/2014/main" id="{35A2FC60-4E31-457C-8A86-BBE6399EA3F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ADA95215-DCF0-4343-AEA6-E5170BCCAA78}"/>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0A5179EF-5204-4532-BC39-62AF60F3F93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288837" y="161652"/>
            <a:ext cx="7546849" cy="629461"/>
          </a:xfrm>
        </p:spPr>
        <p:txBody>
          <a:bodyPr/>
          <a:lstStyle/>
          <a:p>
            <a:pPr algn="ctr"/>
            <a:r>
              <a:rPr lang="en-US" sz="3600" dirty="0">
                <a:solidFill>
                  <a:schemeClr val="tx2"/>
                </a:solidFill>
              </a:rPr>
              <a:t>College Entrance Requirements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a:solidFill>
                <a:schemeClr val="bg1"/>
              </a:solidFill>
            </a:endParaRPr>
          </a:p>
        </p:txBody>
      </p:sp>
      <p:graphicFrame>
        <p:nvGraphicFramePr>
          <p:cNvPr id="2" name="Table 2">
            <a:extLst>
              <a:ext uri="{FF2B5EF4-FFF2-40B4-BE49-F238E27FC236}">
                <a16:creationId xmlns:a16="http://schemas.microsoft.com/office/drawing/2014/main" id="{15194FBF-FD52-117C-8FB9-730766FBFC9A}"/>
              </a:ext>
            </a:extLst>
          </p:cNvPr>
          <p:cNvGraphicFramePr>
            <a:graphicFrameLocks noGrp="1"/>
          </p:cNvGraphicFramePr>
          <p:nvPr>
            <p:extLst>
              <p:ext uri="{D42A27DB-BD31-4B8C-83A1-F6EECF244321}">
                <p14:modId xmlns:p14="http://schemas.microsoft.com/office/powerpoint/2010/main" val="2905301287"/>
              </p:ext>
            </p:extLst>
          </p:nvPr>
        </p:nvGraphicFramePr>
        <p:xfrm>
          <a:off x="526353" y="1172589"/>
          <a:ext cx="7071818" cy="4089224"/>
        </p:xfrm>
        <a:graphic>
          <a:graphicData uri="http://schemas.openxmlformats.org/drawingml/2006/table">
            <a:tbl>
              <a:tblPr firstRow="1" bandRow="1">
                <a:tableStyleId>{93296810-A885-4BE3-A3E7-6D5BEEA58F35}</a:tableStyleId>
              </a:tblPr>
              <a:tblGrid>
                <a:gridCol w="3535909">
                  <a:extLst>
                    <a:ext uri="{9D8B030D-6E8A-4147-A177-3AD203B41FA5}">
                      <a16:colId xmlns:a16="http://schemas.microsoft.com/office/drawing/2014/main" val="3302964403"/>
                    </a:ext>
                  </a:extLst>
                </a:gridCol>
                <a:gridCol w="3535909">
                  <a:extLst>
                    <a:ext uri="{9D8B030D-6E8A-4147-A177-3AD203B41FA5}">
                      <a16:colId xmlns:a16="http://schemas.microsoft.com/office/drawing/2014/main" val="3140474378"/>
                    </a:ext>
                  </a:extLst>
                </a:gridCol>
              </a:tblGrid>
              <a:tr h="511153">
                <a:tc gridSpan="2">
                  <a:txBody>
                    <a:bodyPr/>
                    <a:lstStyle/>
                    <a:p>
                      <a:pPr algn="ctr"/>
                      <a:r>
                        <a:rPr lang="en-US"/>
                        <a:t>College Academic Distribution Requirements (CADRS)</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cell3D prstMaterial="dkEdge">
                      <a:bevel w="25400" h="25400" prst="angle"/>
                      <a:lightRig rig="flood" dir="t"/>
                    </a:cell3D>
                    <a:solidFill>
                      <a:srgbClr val="548235"/>
                    </a:solidFill>
                  </a:tcPr>
                </a:tc>
                <a:tc hMerge="1">
                  <a:txBody>
                    <a:bodyPr/>
                    <a:lstStyle/>
                    <a:p>
                      <a:endParaRPr lang="en-US"/>
                    </a:p>
                  </a:txBody>
                  <a:tcPr/>
                </a:tc>
                <a:extLst>
                  <a:ext uri="{0D108BD9-81ED-4DB2-BD59-A6C34878D82A}">
                    <a16:rowId xmlns:a16="http://schemas.microsoft.com/office/drawing/2014/main" val="2617675117"/>
                  </a:ext>
                </a:extLst>
              </a:tr>
              <a:tr h="511153">
                <a:tc>
                  <a:txBody>
                    <a:bodyPr/>
                    <a:lstStyle/>
                    <a:p>
                      <a:r>
                        <a:rPr lang="en-US"/>
                        <a:t>English</a:t>
                      </a:r>
                    </a:p>
                  </a:txBody>
                  <a:tcPr anchor="ctr">
                    <a:lnL w="76200" cap="flat" cmpd="sng" algn="ctr">
                      <a:solidFill>
                        <a:schemeClr val="tx1"/>
                      </a:solidFill>
                      <a:prstDash val="solid"/>
                      <a:round/>
                      <a:headEnd type="none" w="med" len="med"/>
                      <a:tailEnd type="none" w="med" len="med"/>
                    </a:lnL>
                    <a:cell3D prstMaterial="dkEdge">
                      <a:bevel w="25400" h="25400" prst="angle"/>
                      <a:lightRig rig="flood" dir="t"/>
                    </a:cell3D>
                  </a:tcPr>
                </a:tc>
                <a:tc>
                  <a:txBody>
                    <a:bodyPr/>
                    <a:lstStyle/>
                    <a:p>
                      <a:r>
                        <a:rPr lang="en-US"/>
                        <a:t>4 Credits</a:t>
                      </a:r>
                    </a:p>
                  </a:txBody>
                  <a:tcPr anchor="ctr">
                    <a:lnR w="76200" cap="flat" cmpd="sng" algn="ctr">
                      <a:solidFill>
                        <a:schemeClr val="tx1"/>
                      </a:solidFill>
                      <a:prstDash val="solid"/>
                      <a:round/>
                      <a:headEnd type="none" w="med" len="med"/>
                      <a:tailEnd type="none" w="med" len="med"/>
                    </a:lnR>
                    <a:cell3D prstMaterial="dkEdge">
                      <a:bevel w="25400" h="25400" prst="angle"/>
                      <a:lightRig rig="flood" dir="t"/>
                    </a:cell3D>
                  </a:tcPr>
                </a:tc>
                <a:extLst>
                  <a:ext uri="{0D108BD9-81ED-4DB2-BD59-A6C34878D82A}">
                    <a16:rowId xmlns:a16="http://schemas.microsoft.com/office/drawing/2014/main" val="2303264542"/>
                  </a:ext>
                </a:extLst>
              </a:tr>
              <a:tr h="511153">
                <a:tc>
                  <a:txBody>
                    <a:bodyPr/>
                    <a:lstStyle/>
                    <a:p>
                      <a:r>
                        <a:rPr lang="en-US"/>
                        <a:t>Math</a:t>
                      </a:r>
                    </a:p>
                  </a:txBody>
                  <a:tcPr anchor="ctr">
                    <a:lnL w="76200" cap="flat" cmpd="sng" algn="ctr">
                      <a:solidFill>
                        <a:schemeClr val="tx1"/>
                      </a:solidFill>
                      <a:prstDash val="solid"/>
                      <a:round/>
                      <a:headEnd type="none" w="med" len="med"/>
                      <a:tailEnd type="none" w="med" len="med"/>
                    </a:lnL>
                    <a:cell3D prstMaterial="dkEdge">
                      <a:bevel w="25400" h="25400" prst="angl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 Credits*</a:t>
                      </a:r>
                    </a:p>
                  </a:txBody>
                  <a:tcPr anchor="ctr">
                    <a:lnR w="76200" cap="flat" cmpd="sng" algn="ctr">
                      <a:solidFill>
                        <a:schemeClr val="tx1"/>
                      </a:solidFill>
                      <a:prstDash val="solid"/>
                      <a:round/>
                      <a:headEnd type="none" w="med" len="med"/>
                      <a:tailEnd type="none" w="med" len="med"/>
                    </a:lnR>
                    <a:cell3D prstMaterial="dkEdge">
                      <a:bevel w="25400" h="25400" prst="angle"/>
                      <a:lightRig rig="flood" dir="t"/>
                    </a:cell3D>
                  </a:tcPr>
                </a:tc>
                <a:extLst>
                  <a:ext uri="{0D108BD9-81ED-4DB2-BD59-A6C34878D82A}">
                    <a16:rowId xmlns:a16="http://schemas.microsoft.com/office/drawing/2014/main" val="2061630533"/>
                  </a:ext>
                </a:extLst>
              </a:tr>
              <a:tr h="511153">
                <a:tc>
                  <a:txBody>
                    <a:bodyPr/>
                    <a:lstStyle/>
                    <a:p>
                      <a:r>
                        <a:rPr lang="en-US" dirty="0"/>
                        <a:t>Science</a:t>
                      </a:r>
                    </a:p>
                  </a:txBody>
                  <a:tcPr anchor="ctr">
                    <a:lnL w="76200" cap="flat" cmpd="sng" algn="ctr">
                      <a:solidFill>
                        <a:schemeClr val="tx1"/>
                      </a:solidFill>
                      <a:prstDash val="solid"/>
                      <a:round/>
                      <a:headEnd type="none" w="med" len="med"/>
                      <a:tailEnd type="none" w="med" len="med"/>
                    </a:lnL>
                    <a:cell3D prstMaterial="dkEdge">
                      <a:bevel w="25400" h="25400" prst="angl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 Credits</a:t>
                      </a:r>
                    </a:p>
                  </a:txBody>
                  <a:tcPr anchor="ctr">
                    <a:lnR w="76200" cap="flat" cmpd="sng" algn="ctr">
                      <a:solidFill>
                        <a:schemeClr val="tx1"/>
                      </a:solidFill>
                      <a:prstDash val="solid"/>
                      <a:round/>
                      <a:headEnd type="none" w="med" len="med"/>
                      <a:tailEnd type="none" w="med" len="med"/>
                    </a:lnR>
                    <a:cell3D prstMaterial="dkEdge">
                      <a:bevel w="25400" h="25400" prst="angle"/>
                      <a:lightRig rig="flood" dir="t"/>
                    </a:cell3D>
                  </a:tcPr>
                </a:tc>
                <a:extLst>
                  <a:ext uri="{0D108BD9-81ED-4DB2-BD59-A6C34878D82A}">
                    <a16:rowId xmlns:a16="http://schemas.microsoft.com/office/drawing/2014/main" val="3308314503"/>
                  </a:ext>
                </a:extLst>
              </a:tr>
              <a:tr h="511153">
                <a:tc>
                  <a:txBody>
                    <a:bodyPr/>
                    <a:lstStyle/>
                    <a:p>
                      <a:r>
                        <a:rPr lang="en-US"/>
                        <a:t>Social Studies</a:t>
                      </a:r>
                    </a:p>
                  </a:txBody>
                  <a:tcPr anchor="ctr">
                    <a:lnL w="76200" cap="flat" cmpd="sng" algn="ctr">
                      <a:solidFill>
                        <a:schemeClr val="tx1"/>
                      </a:solidFill>
                      <a:prstDash val="solid"/>
                      <a:round/>
                      <a:headEnd type="none" w="med" len="med"/>
                      <a:tailEnd type="none" w="med" len="med"/>
                    </a:lnL>
                    <a:cell3D prstMaterial="dkEdge">
                      <a:bevel w="25400" h="25400" prst="angl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 Credits</a:t>
                      </a:r>
                    </a:p>
                  </a:txBody>
                  <a:tcPr anchor="ctr">
                    <a:lnR w="76200" cap="flat" cmpd="sng" algn="ctr">
                      <a:solidFill>
                        <a:schemeClr val="tx1"/>
                      </a:solidFill>
                      <a:prstDash val="solid"/>
                      <a:round/>
                      <a:headEnd type="none" w="med" len="med"/>
                      <a:tailEnd type="none" w="med" len="med"/>
                    </a:lnR>
                    <a:cell3D prstMaterial="dkEdge">
                      <a:bevel w="25400" h="25400" prst="angle"/>
                      <a:lightRig rig="flood" dir="t"/>
                    </a:cell3D>
                  </a:tcPr>
                </a:tc>
                <a:extLst>
                  <a:ext uri="{0D108BD9-81ED-4DB2-BD59-A6C34878D82A}">
                    <a16:rowId xmlns:a16="http://schemas.microsoft.com/office/drawing/2014/main" val="2404341396"/>
                  </a:ext>
                </a:extLst>
              </a:tr>
              <a:tr h="511153">
                <a:tc>
                  <a:txBody>
                    <a:bodyPr/>
                    <a:lstStyle/>
                    <a:p>
                      <a:r>
                        <a:rPr lang="en-US"/>
                        <a:t>World Language</a:t>
                      </a:r>
                    </a:p>
                  </a:txBody>
                  <a:tcPr anchor="ctr">
                    <a:lnL w="76200" cap="flat" cmpd="sng" algn="ctr">
                      <a:solidFill>
                        <a:schemeClr val="tx1"/>
                      </a:solidFill>
                      <a:prstDash val="solid"/>
                      <a:round/>
                      <a:headEnd type="none" w="med" len="med"/>
                      <a:tailEnd type="none" w="med" len="med"/>
                    </a:lnL>
                    <a:cell3D prstMaterial="dkEdge">
                      <a:bevel w="25400" h="25400" prst="angl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 Credits ( same language)</a:t>
                      </a:r>
                    </a:p>
                  </a:txBody>
                  <a:tcPr anchor="ctr">
                    <a:lnR w="76200" cap="flat" cmpd="sng" algn="ctr">
                      <a:solidFill>
                        <a:schemeClr val="tx1"/>
                      </a:solidFill>
                      <a:prstDash val="solid"/>
                      <a:round/>
                      <a:headEnd type="none" w="med" len="med"/>
                      <a:tailEnd type="none" w="med" len="med"/>
                    </a:lnR>
                    <a:cell3D prstMaterial="dkEdge">
                      <a:bevel w="25400" h="25400" prst="angle"/>
                      <a:lightRig rig="flood" dir="t"/>
                    </a:cell3D>
                  </a:tcPr>
                </a:tc>
                <a:extLst>
                  <a:ext uri="{0D108BD9-81ED-4DB2-BD59-A6C34878D82A}">
                    <a16:rowId xmlns:a16="http://schemas.microsoft.com/office/drawing/2014/main" val="1287486273"/>
                  </a:ext>
                </a:extLst>
              </a:tr>
              <a:tr h="511153">
                <a:tc>
                  <a:txBody>
                    <a:bodyPr/>
                    <a:lstStyle/>
                    <a:p>
                      <a:r>
                        <a:rPr lang="en-US"/>
                        <a:t>Career and Technical Education</a:t>
                      </a:r>
                    </a:p>
                  </a:txBody>
                  <a:tcPr anchor="ctr">
                    <a:lnL w="76200" cap="flat" cmpd="sng" algn="ctr">
                      <a:solidFill>
                        <a:schemeClr val="tx1"/>
                      </a:solidFill>
                      <a:prstDash val="solid"/>
                      <a:round/>
                      <a:headEnd type="none" w="med" len="med"/>
                      <a:tailEnd type="none" w="med" len="med"/>
                    </a:lnL>
                    <a:cell3D prstMaterial="dkEdge">
                      <a:bevel w="25400" h="25400" prst="angl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Credits</a:t>
                      </a:r>
                    </a:p>
                  </a:txBody>
                  <a:tcPr anchor="ctr">
                    <a:lnR w="76200" cap="flat" cmpd="sng" algn="ctr">
                      <a:solidFill>
                        <a:schemeClr val="tx1"/>
                      </a:solidFill>
                      <a:prstDash val="solid"/>
                      <a:round/>
                      <a:headEnd type="none" w="med" len="med"/>
                      <a:tailEnd type="none" w="med" len="med"/>
                    </a:lnR>
                    <a:cell3D prstMaterial="dkEdge">
                      <a:bevel w="25400" h="25400" prst="angle"/>
                      <a:lightRig rig="flood" dir="t"/>
                    </a:cell3D>
                  </a:tcPr>
                </a:tc>
                <a:extLst>
                  <a:ext uri="{0D108BD9-81ED-4DB2-BD59-A6C34878D82A}">
                    <a16:rowId xmlns:a16="http://schemas.microsoft.com/office/drawing/2014/main" val="3662767921"/>
                  </a:ext>
                </a:extLst>
              </a:tr>
              <a:tr h="511153">
                <a:tc>
                  <a:txBody>
                    <a:bodyPr/>
                    <a:lstStyle/>
                    <a:p>
                      <a:r>
                        <a:rPr lang="en-US"/>
                        <a:t>Art </a:t>
                      </a:r>
                    </a:p>
                  </a:txBody>
                  <a:tcPr anchor="ctr">
                    <a:lnL w="762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Credits</a:t>
                      </a:r>
                    </a:p>
                  </a:txBody>
                  <a:tcPr anchor="ctr">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3524197160"/>
                  </a:ext>
                </a:extLst>
              </a:tr>
            </a:tbl>
          </a:graphicData>
        </a:graphic>
      </p:graphicFrame>
      <p:sp>
        <p:nvSpPr>
          <p:cNvPr id="5" name="TextBox 4">
            <a:extLst>
              <a:ext uri="{FF2B5EF4-FFF2-40B4-BE49-F238E27FC236}">
                <a16:creationId xmlns:a16="http://schemas.microsoft.com/office/drawing/2014/main" id="{505B67CC-F719-B670-67D8-352DBC9388C4}"/>
              </a:ext>
            </a:extLst>
          </p:cNvPr>
          <p:cNvSpPr txBox="1"/>
          <p:nvPr/>
        </p:nvSpPr>
        <p:spPr>
          <a:xfrm>
            <a:off x="526353" y="5606716"/>
            <a:ext cx="7071818" cy="615553"/>
          </a:xfrm>
          <a:prstGeom prst="rect">
            <a:avLst/>
          </a:prstGeom>
          <a:noFill/>
        </p:spPr>
        <p:txBody>
          <a:bodyPr wrap="square" rtlCol="0">
            <a:spAutoFit/>
          </a:bodyPr>
          <a:lstStyle/>
          <a:p>
            <a:r>
              <a:rPr lang="en-US"/>
              <a:t>* </a:t>
            </a:r>
            <a:r>
              <a:rPr lang="en-US" sz="1600" b="1"/>
              <a:t>Senior year math requirement </a:t>
            </a:r>
            <a:r>
              <a:rPr lang="en-US" sz="1600"/>
              <a:t>– 1.0 credit of math or algebra- based science course or already completed math through Pre-calculus/trigonometry.</a:t>
            </a:r>
            <a:endParaRPr lang="en-US"/>
          </a:p>
        </p:txBody>
      </p:sp>
      <p:pic>
        <p:nvPicPr>
          <p:cNvPr id="4" name="Audio 3">
            <a:hlinkClick r:id="" action="ppaction://media"/>
            <a:extLst>
              <a:ext uri="{FF2B5EF4-FFF2-40B4-BE49-F238E27FC236}">
                <a16:creationId xmlns:a16="http://schemas.microsoft.com/office/drawing/2014/main" id="{9BD2ED41-0B0A-3AA2-B2B3-46127DD7770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93178270"/>
      </p:ext>
    </p:extLst>
  </p:cSld>
  <p:clrMapOvr>
    <a:masterClrMapping/>
  </p:clrMapOvr>
  <mc:AlternateContent xmlns:mc="http://schemas.openxmlformats.org/markup-compatibility/2006">
    <mc:Choice xmlns:p14="http://schemas.microsoft.com/office/powerpoint/2010/main" Requires="p14">
      <p:transition spd="slow" p14:dur="2000" advTm="39927"/>
    </mc:Choice>
    <mc:Fallback>
      <p:transition spd="slow" advTm="39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13.4|25.8|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ACF693830844CA9E036119A621C3C" ma:contentTypeVersion="17" ma:contentTypeDescription="Create a new document." ma:contentTypeScope="" ma:versionID="131859b3a31f1a694728ce285de33953">
  <xsd:schema xmlns:xsd="http://www.w3.org/2001/XMLSchema" xmlns:xs="http://www.w3.org/2001/XMLSchema" xmlns:p="http://schemas.microsoft.com/office/2006/metadata/properties" xmlns:ns3="39f5a9cd-e2a1-4c39-9c63-c3fdb62ef84f" xmlns:ns4="32fcf658-12cc-472b-af06-dc98048ac947" targetNamespace="http://schemas.microsoft.com/office/2006/metadata/properties" ma:root="true" ma:fieldsID="f359bd97edef517d9e0a8016bddc63aa" ns3:_="" ns4:_="">
    <xsd:import namespace="39f5a9cd-e2a1-4c39-9c63-c3fdb62ef84f"/>
    <xsd:import namespace="32fcf658-12cc-472b-af06-dc98048ac9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5a9cd-e2a1-4c39-9c63-c3fdb62ef8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cf658-12cc-472b-af06-dc98048ac9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9f5a9cd-e2a1-4c39-9c63-c3fdb62ef84f" xsi:nil="true"/>
  </documentManagement>
</p:properties>
</file>

<file path=customXml/itemProps1.xml><?xml version="1.0" encoding="utf-8"?>
<ds:datastoreItem xmlns:ds="http://schemas.openxmlformats.org/officeDocument/2006/customXml" ds:itemID="{27B1685E-A154-4FC4-BB94-1C1B7AF40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5a9cd-e2a1-4c39-9c63-c3fdb62ef84f"/>
    <ds:schemaRef ds:uri="32fcf658-12cc-472b-af06-dc98048ac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5F39D1-3793-461B-B223-C35426015E7E}">
  <ds:schemaRefs>
    <ds:schemaRef ds:uri="http://schemas.microsoft.com/sharepoint/v3/contenttype/forms"/>
  </ds:schemaRefs>
</ds:datastoreItem>
</file>

<file path=customXml/itemProps3.xml><?xml version="1.0" encoding="utf-8"?>
<ds:datastoreItem xmlns:ds="http://schemas.openxmlformats.org/officeDocument/2006/customXml" ds:itemID="{36E425A6-BED0-4396-B0BC-09ED0CE0DCAB}">
  <ds:schemaRefs>
    <ds:schemaRef ds:uri="39f5a9cd-e2a1-4c39-9c63-c3fdb62ef84f"/>
    <ds:schemaRef ds:uri="http://schemas.microsoft.com/office/2006/documentManagement/types"/>
    <ds:schemaRef ds:uri="http://purl.org/dc/terms/"/>
    <ds:schemaRef ds:uri="http://purl.org/dc/dcmitype/"/>
    <ds:schemaRef ds:uri="http://purl.org/dc/elements/1.1/"/>
    <ds:schemaRef ds:uri="32fcf658-12cc-472b-af06-dc98048ac947"/>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1470</TotalTime>
  <Words>1306</Words>
  <Application>Microsoft Office PowerPoint</Application>
  <PresentationFormat>Widescreen</PresentationFormat>
  <Paragraphs>150</Paragraphs>
  <Slides>7</Slides>
  <Notes>7</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Bookman</vt:lpstr>
      <vt:lpstr>Calibri</vt:lpstr>
      <vt:lpstr>Calibri Light</vt:lpstr>
      <vt:lpstr>Cambria</vt:lpstr>
      <vt:lpstr>Corbel</vt:lpstr>
      <vt:lpstr>Times</vt:lpstr>
      <vt:lpstr>Office Theme</vt:lpstr>
      <vt:lpstr>KSD Graduation Requirements </vt:lpstr>
      <vt:lpstr>KSD Graduation Requirements: Credits/Classes</vt:lpstr>
      <vt:lpstr>Additional Graduation Requirements</vt:lpstr>
      <vt:lpstr>Personal Pathway Requirement</vt:lpstr>
      <vt:lpstr>Reviewing credits</vt:lpstr>
      <vt:lpstr>Reviewing credits</vt:lpstr>
      <vt:lpstr>College Entrance Requirements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 Graduation Requirements </dc:title>
  <dc:creator>Rutherford, Robert</dc:creator>
  <cp:lastModifiedBy>Frame, James (JP)</cp:lastModifiedBy>
  <cp:revision>42</cp:revision>
  <cp:lastPrinted>2024-01-09T16:02:30Z</cp:lastPrinted>
  <dcterms:created xsi:type="dcterms:W3CDTF">2022-12-09T16:30:02Z</dcterms:created>
  <dcterms:modified xsi:type="dcterms:W3CDTF">2024-01-10T21:05:55Z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0x01010027BACF693830844CA9E036119A621C3C</vt:lpwstr>
  </property>
</Properties>
</file>