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3" r:id="rId1"/>
  </p:sldMasterIdLst>
  <p:notesMasterIdLst>
    <p:notesMasterId r:id="rId14"/>
  </p:notesMasterIdLst>
  <p:handoutMasterIdLst>
    <p:handoutMasterId r:id="rId15"/>
  </p:handoutMasterIdLst>
  <p:sldIdLst>
    <p:sldId id="270" r:id="rId2"/>
    <p:sldId id="271" r:id="rId3"/>
    <p:sldId id="272" r:id="rId4"/>
    <p:sldId id="273" r:id="rId5"/>
    <p:sldId id="281" r:id="rId6"/>
    <p:sldId id="284" r:id="rId7"/>
    <p:sldId id="279" r:id="rId8"/>
    <p:sldId id="278" r:id="rId9"/>
    <p:sldId id="275" r:id="rId10"/>
    <p:sldId id="277" r:id="rId11"/>
    <p:sldId id="283" r:id="rId12"/>
    <p:sldId id="282" r:id="rId13"/>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D5F"/>
    <a:srgbClr val="590D10"/>
    <a:srgbClr val="3583A0"/>
    <a:srgbClr val="2BB673"/>
    <a:srgbClr val="00AAAD"/>
    <a:srgbClr val="262262"/>
    <a:srgbClr val="FEB8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87" d="100"/>
          <a:sy n="87" d="100"/>
        </p:scale>
        <p:origin x="66" y="282"/>
      </p:cViewPr>
      <p:guideLst>
        <p:guide pos="3839"/>
        <p:guide orient="horz" pos="2160"/>
      </p:guideLst>
    </p:cSldViewPr>
  </p:slideViewPr>
  <p:notesTextViewPr>
    <p:cViewPr>
      <p:scale>
        <a:sx n="200" d="100"/>
        <a:sy n="200" d="100"/>
      </p:scale>
      <p:origin x="0" y="-327"/>
    </p:cViewPr>
  </p:notesTextViewPr>
  <p:notesViewPr>
    <p:cSldViewPr snapToGrid="0">
      <p:cViewPr varScale="1">
        <p:scale>
          <a:sx n="78" d="100"/>
          <a:sy n="78" d="100"/>
        </p:scale>
        <p:origin x="2376" y="5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me, James (JP)" userId="69f4109d-9fc1-4e8f-9828-da9e727817ac" providerId="ADAL" clId="{67DE84DB-5A9E-42C8-9074-A99238324E59}"/>
    <pc:docChg chg="modSld">
      <pc:chgData name="Frame, James (JP)" userId="69f4109d-9fc1-4e8f-9828-da9e727817ac" providerId="ADAL" clId="{67DE84DB-5A9E-42C8-9074-A99238324E59}" dt="2024-01-10T20:56:46.194" v="2" actId="20577"/>
      <pc:docMkLst>
        <pc:docMk/>
      </pc:docMkLst>
      <pc:sldChg chg="modNotesTx">
        <pc:chgData name="Frame, James (JP)" userId="69f4109d-9fc1-4e8f-9828-da9e727817ac" providerId="ADAL" clId="{67DE84DB-5A9E-42C8-9074-A99238324E59}" dt="2024-01-10T20:56:46.194" v="2" actId="20577"/>
        <pc:sldMkLst>
          <pc:docMk/>
          <pc:sldMk cId="2813285779" sldId="2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1/10/2024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1/10/2024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period, we are going to talk about graduation pathways.</a:t>
            </a:r>
          </a:p>
        </p:txBody>
      </p:sp>
      <p:sp>
        <p:nvSpPr>
          <p:cNvPr id="4" name="Slide Number Placeholder 3"/>
          <p:cNvSpPr>
            <a:spLocks noGrp="1"/>
          </p:cNvSpPr>
          <p:nvPr>
            <p:ph type="sldNum" sz="quarter" idx="5"/>
          </p:nvPr>
        </p:nvSpPr>
        <p:spPr/>
        <p:txBody>
          <a:bodyPr/>
          <a:lstStyle/>
          <a:p>
            <a:fld id="{01F2A70B-78F2-4DCF-B53B-C990D2FAFB8A}" type="slidenum">
              <a:rPr lang="en-US" smtClean="0"/>
              <a:t>1</a:t>
            </a:fld>
            <a:endParaRPr lang="en-US"/>
          </a:p>
        </p:txBody>
      </p:sp>
    </p:spTree>
    <p:extLst>
      <p:ext uri="{BB962C8B-B14F-4D97-AF65-F5344CB8AC3E}">
        <p14:creationId xmlns:p14="http://schemas.microsoft.com/office/powerpoint/2010/main" val="3707778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Dual credit classes are KM classes offered where a student can earn high school credit and earn college credit at the 100-level or higher. </a:t>
            </a:r>
          </a:p>
        </p:txBody>
      </p:sp>
      <p:sp>
        <p:nvSpPr>
          <p:cNvPr id="4" name="Slide Number Placeholder 3"/>
          <p:cNvSpPr>
            <a:spLocks noGrp="1"/>
          </p:cNvSpPr>
          <p:nvPr>
            <p:ph type="sldNum" sz="quarter" idx="5"/>
          </p:nvPr>
        </p:nvSpPr>
        <p:spPr/>
        <p:txBody>
          <a:bodyPr/>
          <a:lstStyle/>
          <a:p>
            <a:fld id="{01F2A70B-78F2-4DCF-B53B-C990D2FAFB8A}" type="slidenum">
              <a:rPr lang="en-US" smtClean="0"/>
              <a:t>10</a:t>
            </a:fld>
            <a:endParaRPr lang="en-US"/>
          </a:p>
        </p:txBody>
      </p:sp>
    </p:spTree>
    <p:extLst>
      <p:ext uri="{BB962C8B-B14F-4D97-AF65-F5344CB8AC3E}">
        <p14:creationId xmlns:p14="http://schemas.microsoft.com/office/powerpoint/2010/main" val="2365648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are using an AP or IB class to meet your graduation pathway you need to earn a C+ or higher in both semesters. </a:t>
            </a:r>
          </a:p>
        </p:txBody>
      </p:sp>
      <p:sp>
        <p:nvSpPr>
          <p:cNvPr id="4" name="Slide Number Placeholder 3"/>
          <p:cNvSpPr>
            <a:spLocks noGrp="1"/>
          </p:cNvSpPr>
          <p:nvPr>
            <p:ph type="sldNum" sz="quarter" idx="5"/>
          </p:nvPr>
        </p:nvSpPr>
        <p:spPr/>
        <p:txBody>
          <a:bodyPr/>
          <a:lstStyle/>
          <a:p>
            <a:fld id="{01F2A70B-78F2-4DCF-B53B-C990D2FAFB8A}" type="slidenum">
              <a:rPr lang="en-US" smtClean="0"/>
              <a:t>11</a:t>
            </a:fld>
            <a:endParaRPr lang="en-US"/>
          </a:p>
        </p:txBody>
      </p:sp>
    </p:spTree>
    <p:extLst>
      <p:ext uri="{BB962C8B-B14F-4D97-AF65-F5344CB8AC3E}">
        <p14:creationId xmlns:p14="http://schemas.microsoft.com/office/powerpoint/2010/main" val="2436152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Calibri"/>
                <a:cs typeface="Calibri"/>
              </a:rPr>
              <a:t>Please remember that you only need to complete one of the six possible pathways to satisfy the graduation requirement. Your counselor will be available to discuss this during registration, or they are available by email if you have questions!</a:t>
            </a:r>
          </a:p>
        </p:txBody>
      </p:sp>
      <p:sp>
        <p:nvSpPr>
          <p:cNvPr id="4" name="Slide Number Placeholder 3"/>
          <p:cNvSpPr>
            <a:spLocks noGrp="1"/>
          </p:cNvSpPr>
          <p:nvPr>
            <p:ph type="sldNum" sz="quarter" idx="5"/>
          </p:nvPr>
        </p:nvSpPr>
        <p:spPr/>
        <p:txBody>
          <a:bodyPr/>
          <a:lstStyle/>
          <a:p>
            <a:fld id="{01F2A70B-78F2-4DCF-B53B-C990D2FAFB8A}" type="slidenum">
              <a:rPr lang="en-US" smtClean="0"/>
              <a:t>12</a:t>
            </a:fld>
            <a:endParaRPr lang="en-US"/>
          </a:p>
        </p:txBody>
      </p:sp>
    </p:spTree>
    <p:extLst>
      <p:ext uri="{BB962C8B-B14F-4D97-AF65-F5344CB8AC3E}">
        <p14:creationId xmlns:p14="http://schemas.microsoft.com/office/powerpoint/2010/main" val="260109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Graduation Pathway is a state graduation requirement that allows students to demonstrate their readiness for a meaningful first step after graduating from high school.  </a:t>
            </a:r>
          </a:p>
        </p:txBody>
      </p:sp>
      <p:sp>
        <p:nvSpPr>
          <p:cNvPr id="4" name="Slide Number Placeholder 3"/>
          <p:cNvSpPr>
            <a:spLocks noGrp="1"/>
          </p:cNvSpPr>
          <p:nvPr>
            <p:ph type="sldNum" sz="quarter" idx="5"/>
          </p:nvPr>
        </p:nvSpPr>
        <p:spPr/>
        <p:txBody>
          <a:bodyPr/>
          <a:lstStyle/>
          <a:p>
            <a:fld id="{01F2A70B-78F2-4DCF-B53B-C990D2FAFB8A}" type="slidenum">
              <a:rPr lang="en-US" smtClean="0"/>
              <a:t>2</a:t>
            </a:fld>
            <a:endParaRPr lang="en-US"/>
          </a:p>
        </p:txBody>
      </p:sp>
    </p:spTree>
    <p:extLst>
      <p:ext uri="{BB962C8B-B14F-4D97-AF65-F5344CB8AC3E}">
        <p14:creationId xmlns:p14="http://schemas.microsoft.com/office/powerpoint/2010/main" val="27912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a:ea typeface="Calibri" panose="020F0502020204030204" pitchFamily="34" charset="0"/>
                <a:cs typeface="Calibri"/>
              </a:rPr>
              <a:t>There are six graduation pathways that you need to know about.</a:t>
            </a:r>
            <a:r>
              <a:rPr lang="en-US" sz="1800" dirty="0">
                <a:latin typeface="Calibri"/>
                <a:ea typeface="Calibri" panose="020F0502020204030204" pitchFamily="34" charset="0"/>
                <a:cs typeface="Calibri"/>
              </a:rPr>
              <a:t> </a:t>
            </a:r>
            <a:r>
              <a:rPr lang="en-US" sz="1800" dirty="0">
                <a:effectLst/>
                <a:latin typeface="Calibri"/>
                <a:ea typeface="Calibri" panose="020F0502020204030204" pitchFamily="34" charset="0"/>
                <a:cs typeface="Calibri"/>
              </a:rPr>
              <a:t> </a:t>
            </a:r>
            <a:r>
              <a:rPr lang="en-US" sz="1800">
                <a:effectLst/>
                <a:latin typeface="Calibri"/>
                <a:ea typeface="Calibri" panose="020F0502020204030204" pitchFamily="34" charset="0"/>
                <a:cs typeface="Calibri"/>
              </a:rPr>
              <a:t>The CTE </a:t>
            </a:r>
            <a:r>
              <a:rPr lang="en-US" sz="1800">
                <a:latin typeface="Calibri"/>
                <a:ea typeface="Calibri" panose="020F0502020204030204" pitchFamily="34" charset="0"/>
                <a:cs typeface="Calibri"/>
              </a:rPr>
              <a:t>sequence pathway, the ASVAB pathway, the</a:t>
            </a:r>
            <a:r>
              <a:rPr lang="en-US" sz="1800">
                <a:effectLst/>
                <a:latin typeface="Calibri"/>
                <a:ea typeface="Calibri" panose="020F0502020204030204" pitchFamily="34" charset="0"/>
                <a:cs typeface="Calibri"/>
              </a:rPr>
              <a:t> SBA pathway</a:t>
            </a:r>
            <a:r>
              <a:rPr lang="en-US" sz="1800">
                <a:latin typeface="Calibri"/>
                <a:ea typeface="Calibri" panose="020F0502020204030204" pitchFamily="34" charset="0"/>
                <a:cs typeface="Calibri"/>
              </a:rPr>
              <a:t>,</a:t>
            </a:r>
            <a:r>
              <a:rPr lang="en-US" sz="1800">
                <a:effectLst/>
                <a:latin typeface="Calibri"/>
                <a:ea typeface="Calibri" panose="020F0502020204030204" pitchFamily="34" charset="0"/>
                <a:cs typeface="Calibri"/>
              </a:rPr>
              <a:t> </a:t>
            </a:r>
            <a:r>
              <a:rPr lang="en-US" sz="1800">
                <a:latin typeface="Calibri"/>
                <a:ea typeface="Calibri" panose="020F0502020204030204" pitchFamily="34" charset="0"/>
                <a:cs typeface="Calibri"/>
              </a:rPr>
              <a:t>the</a:t>
            </a:r>
            <a:r>
              <a:rPr lang="en-US" sz="1800">
                <a:effectLst/>
                <a:latin typeface="Calibri"/>
                <a:ea typeface="Calibri" panose="020F0502020204030204" pitchFamily="34" charset="0"/>
                <a:cs typeface="Calibri"/>
              </a:rPr>
              <a:t> SAT or ACT </a:t>
            </a:r>
            <a:r>
              <a:rPr lang="en-US" sz="1800">
                <a:latin typeface="Calibri"/>
                <a:ea typeface="Calibri" panose="020F0502020204030204" pitchFamily="34" charset="0"/>
                <a:cs typeface="Calibri"/>
              </a:rPr>
              <a:t>pathway,</a:t>
            </a:r>
            <a:r>
              <a:rPr lang="en-US" sz="1800">
                <a:effectLst/>
                <a:latin typeface="Calibri"/>
                <a:ea typeface="Calibri" panose="020F0502020204030204" pitchFamily="34" charset="0"/>
                <a:cs typeface="Calibri"/>
              </a:rPr>
              <a:t> </a:t>
            </a:r>
            <a:r>
              <a:rPr lang="en-US" sz="1800">
                <a:latin typeface="Calibri"/>
                <a:ea typeface="Calibri" panose="020F0502020204030204" pitchFamily="34" charset="0"/>
                <a:cs typeface="Calibri"/>
              </a:rPr>
              <a:t>the AP/IB pathway, and the</a:t>
            </a:r>
            <a:r>
              <a:rPr lang="en-US" sz="1800">
                <a:effectLst/>
                <a:latin typeface="Calibri"/>
                <a:ea typeface="Calibri" panose="020F0502020204030204" pitchFamily="34" charset="0"/>
                <a:cs typeface="Calibri"/>
              </a:rPr>
              <a:t> Dual Credit </a:t>
            </a:r>
            <a:r>
              <a:rPr lang="en-US" sz="1800">
                <a:latin typeface="Calibri"/>
                <a:ea typeface="Calibri" panose="020F0502020204030204" pitchFamily="34" charset="0"/>
                <a:cs typeface="Calibri"/>
              </a:rPr>
              <a:t>pathway. </a:t>
            </a:r>
            <a:r>
              <a:rPr lang="en-US" sz="1800" dirty="0">
                <a:effectLst/>
                <a:latin typeface="Calibri"/>
                <a:ea typeface="Calibri" panose="020F0502020204030204" pitchFamily="34" charset="0"/>
                <a:cs typeface="Calibri"/>
              </a:rPr>
              <a:t>Students can choose any pathway and some may meet multiple pathways to fulfill their graduation requirements. But depending on what your post high school plans are you’ll want to pick a pathway that makes sense for you.</a:t>
            </a:r>
            <a:r>
              <a:rPr lang="en-US" sz="1800" dirty="0">
                <a:latin typeface="Calibri"/>
                <a:ea typeface="Calibri" panose="020F0502020204030204" pitchFamily="34" charset="0"/>
                <a:cs typeface="Calibri"/>
              </a:rPr>
              <a:t> </a:t>
            </a:r>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350142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cap="none" dirty="0">
                <a:latin typeface="Calibri"/>
                <a:ea typeface="Calibri" panose="020F0502020204030204" pitchFamily="34" charset="0"/>
                <a:cs typeface="Calibri"/>
              </a:rPr>
              <a:t>A</a:t>
            </a:r>
            <a:r>
              <a:rPr lang="en-US" sz="1100" cap="none" dirty="0">
                <a:effectLst/>
                <a:latin typeface="Calibri"/>
                <a:ea typeface="Calibri" panose="020F0502020204030204" pitchFamily="34" charset="0"/>
                <a:cs typeface="Calibri"/>
              </a:rPr>
              <a:t>re you thinking of attending a two-year college after high school?</a:t>
            </a:r>
            <a:r>
              <a:rPr lang="en-US" sz="1100" dirty="0">
                <a:latin typeface="Calibri"/>
                <a:ea typeface="Calibri" panose="020F0502020204030204" pitchFamily="34" charset="0"/>
                <a:cs typeface="Calibri"/>
              </a:rPr>
              <a:t> </a:t>
            </a:r>
            <a:r>
              <a:rPr lang="en-US" sz="1100" cap="none" dirty="0">
                <a:effectLst/>
                <a:latin typeface="Calibri"/>
                <a:ea typeface="Calibri" panose="020F0502020204030204" pitchFamily="34" charset="0"/>
                <a:cs typeface="Calibri"/>
              </a:rPr>
              <a:t> </a:t>
            </a:r>
            <a:r>
              <a:rPr lang="en-US" sz="1100" cap="none" dirty="0">
                <a:latin typeface="Calibri"/>
                <a:ea typeface="Calibri" panose="020F0502020204030204" pitchFamily="34" charset="0"/>
                <a:cs typeface="Calibri"/>
              </a:rPr>
              <a:t>I</a:t>
            </a:r>
            <a:r>
              <a:rPr lang="en-US" sz="1100" cap="none" dirty="0">
                <a:effectLst/>
                <a:latin typeface="Calibri"/>
                <a:ea typeface="Calibri" panose="020F0502020204030204" pitchFamily="34" charset="0"/>
                <a:cs typeface="Calibri"/>
              </a:rPr>
              <a:t>f so, the SBA pathway may be right for you.</a:t>
            </a:r>
            <a:r>
              <a:rPr lang="en-US" sz="1100" dirty="0">
                <a:latin typeface="Calibri"/>
                <a:ea typeface="Calibri" panose="020F0502020204030204" pitchFamily="34" charset="0"/>
                <a:cs typeface="Calibri"/>
              </a:rPr>
              <a:t> </a:t>
            </a:r>
            <a:r>
              <a:rPr lang="en-US" sz="1100" cap="none" dirty="0">
                <a:effectLst/>
                <a:latin typeface="Calibri"/>
                <a:ea typeface="Calibri" panose="020F0502020204030204" pitchFamily="34" charset="0"/>
                <a:cs typeface="Calibri"/>
              </a:rPr>
              <a:t> S</a:t>
            </a:r>
            <a:r>
              <a:rPr lang="en-US" sz="1100" cap="none" dirty="0">
                <a:latin typeface="Calibri"/>
                <a:ea typeface="Calibri" panose="020F0502020204030204" pitchFamily="34" charset="0"/>
                <a:cs typeface="Calibri"/>
              </a:rPr>
              <a:t>coring</a:t>
            </a:r>
            <a:r>
              <a:rPr lang="en-US" cap="none" dirty="0"/>
              <a:t> high on your 10th grade smarter balance assessment also known as the </a:t>
            </a:r>
            <a:r>
              <a:rPr lang="en-US" dirty="0"/>
              <a:t>SBA</a:t>
            </a:r>
            <a:r>
              <a:rPr lang="en-US" cap="none" dirty="0"/>
              <a:t> exam is the easiest way to meet the graduation pathway requirement. All 34 of Washington's public community and technical colleges have agreed to use SBA scores for placement</a:t>
            </a:r>
            <a:r>
              <a:rPr lang="en-US" dirty="0"/>
              <a:t>. As</a:t>
            </a:r>
            <a:r>
              <a:rPr lang="en-US" cap="none" dirty="0"/>
              <a:t> long as you score a level three or four, those colleges won't require remedial courses or additional tests before you can enroll in college level math or English. To meet the graduation pathway requirement, you need to score 2548 or better in English and the 2595 or better in math.</a:t>
            </a:r>
          </a:p>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125266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who have not completed a graduation pathway in Math or ELA will likely be placed into Bridges classes for ELA and/or math their senior year. To use this course for college math or English placement a B must be earned, to graduate high school and use this as your pathway a passing grade (D or higher) must be earned.</a:t>
            </a:r>
          </a:p>
        </p:txBody>
      </p:sp>
      <p:sp>
        <p:nvSpPr>
          <p:cNvPr id="4" name="Slide Number Placeholder 3"/>
          <p:cNvSpPr>
            <a:spLocks noGrp="1"/>
          </p:cNvSpPr>
          <p:nvPr>
            <p:ph type="sldNum" sz="quarter" idx="5"/>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1005241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are using a transition course other than Bridges to College as your graduation pathway it will be important for you to discuss details with your counselor. Your intention must be to attend the college who the agreement is with, and you must have a specific grade in the course. </a:t>
            </a:r>
          </a:p>
        </p:txBody>
      </p:sp>
      <p:sp>
        <p:nvSpPr>
          <p:cNvPr id="4" name="Slide Number Placeholder 3"/>
          <p:cNvSpPr>
            <a:spLocks noGrp="1"/>
          </p:cNvSpPr>
          <p:nvPr>
            <p:ph type="sldNum" sz="quarter" idx="5"/>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180757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Are you thinking about going into a career straight after high school? If so CTE pathway may be a good fit for you. The CTE pathway requires that you complete 2 credits within one of the following pathway areas: Business and Marketing, Health Sciences, Human Services, Skilled and Technical, or STEM. Plus, the classes that you take must award a dual credit or lead to a certificate </a:t>
            </a:r>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3047060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a:ea typeface="Calibri" panose="020F0502020204030204" pitchFamily="34" charset="0"/>
                <a:cs typeface="Calibri"/>
              </a:rPr>
              <a:t>Do you want to join the military after high school? You will need to complete the Armed Services Vocational Aptitude Battery</a:t>
            </a:r>
            <a:r>
              <a:rPr lang="en-US" sz="1800" dirty="0">
                <a:latin typeface="Calibri"/>
                <a:ea typeface="Calibri" panose="020F0502020204030204" pitchFamily="34" charset="0"/>
                <a:cs typeface="Calibri"/>
              </a:rPr>
              <a:t>,</a:t>
            </a:r>
            <a:r>
              <a:rPr lang="en-US" sz="1800" dirty="0">
                <a:effectLst/>
                <a:latin typeface="Calibri"/>
                <a:ea typeface="Calibri" panose="020F0502020204030204" pitchFamily="34" charset="0"/>
                <a:cs typeface="Calibri"/>
              </a:rPr>
              <a:t> or ASVAB. Scoring well </a:t>
            </a:r>
            <a:r>
              <a:rPr lang="en-US" sz="1800" dirty="0">
                <a:latin typeface="Calibri"/>
                <a:ea typeface="Calibri" panose="020F0502020204030204" pitchFamily="34" charset="0"/>
                <a:cs typeface="Calibri"/>
              </a:rPr>
              <a:t>on</a:t>
            </a:r>
            <a:r>
              <a:rPr lang="en-US" sz="1800" dirty="0">
                <a:effectLst/>
                <a:latin typeface="Calibri"/>
                <a:ea typeface="Calibri" panose="020F0502020204030204" pitchFamily="34" charset="0"/>
                <a:cs typeface="Calibri"/>
              </a:rPr>
              <a:t> the </a:t>
            </a:r>
            <a:r>
              <a:rPr lang="en-US" sz="1800" dirty="0">
                <a:latin typeface="Calibri"/>
                <a:ea typeface="Calibri" panose="020F0502020204030204" pitchFamily="34" charset="0"/>
                <a:cs typeface="Calibri"/>
              </a:rPr>
              <a:t>ASVAB</a:t>
            </a:r>
            <a:r>
              <a:rPr lang="en-US" sz="1800" dirty="0">
                <a:effectLst/>
                <a:latin typeface="Calibri"/>
                <a:ea typeface="Calibri" panose="020F0502020204030204" pitchFamily="34" charset="0"/>
                <a:cs typeface="Calibri"/>
              </a:rPr>
              <a:t> will open up more opportunities or careers in the military. A score of 31 or higher will meet the graduation pathway for both English and math.</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3850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a:ea typeface="Calibri" panose="020F0502020204030204" pitchFamily="34" charset="0"/>
                <a:cs typeface="Calibri"/>
              </a:rPr>
              <a:t>Another good option for college bound students to complete their graduation pathway is to meet the SAT or ACT minimum cut </a:t>
            </a:r>
            <a:r>
              <a:rPr lang="en-US" sz="1800">
                <a:latin typeface="Calibri"/>
                <a:ea typeface="Calibri" panose="020F0502020204030204" pitchFamily="34" charset="0"/>
                <a:cs typeface="Calibri"/>
              </a:rPr>
              <a:t>scores</a:t>
            </a:r>
            <a:r>
              <a:rPr lang="en-US" sz="1800">
                <a:effectLst/>
                <a:latin typeface="Calibri"/>
                <a:ea typeface="Calibri" panose="020F0502020204030204" pitchFamily="34" charset="0"/>
                <a:cs typeface="Calibri"/>
              </a:rPr>
              <a:t> in both the English language arts and math sections of the exam. You need to sign up for these tests outside of school and share your scores with your counselor.</a:t>
            </a:r>
            <a:endParaRPr lang="en-US"/>
          </a:p>
        </p:txBody>
      </p:sp>
      <p:sp>
        <p:nvSpPr>
          <p:cNvPr id="4" name="Slide Number Placeholder 3"/>
          <p:cNvSpPr>
            <a:spLocks noGrp="1"/>
          </p:cNvSpPr>
          <p:nvPr>
            <p:ph type="sldNum" sz="quarter" idx="5"/>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507531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ctrTitle"/>
          </p:nvPr>
        </p:nvSpPr>
        <p:spPr>
          <a:xfrm>
            <a:off x="1371243" y="1803405"/>
            <a:ext cx="9446339" cy="1825096"/>
          </a:xfrm>
        </p:spPr>
        <p:txBody>
          <a:bodyPr anchor="b">
            <a:normAutofit/>
          </a:bodyPr>
          <a:lstStyle>
            <a:lvl1pPr algn="l">
              <a:defRPr sz="5998"/>
            </a:lvl1pPr>
          </a:lstStyle>
          <a:p>
            <a:r>
              <a:rPr lang="en-US"/>
              <a:t>Click to edit Master title style</a:t>
            </a:r>
          </a:p>
        </p:txBody>
      </p:sp>
      <p:sp>
        <p:nvSpPr>
          <p:cNvPr id="3" name="Subtitle 2"/>
          <p:cNvSpPr>
            <a:spLocks noGrp="1"/>
          </p:cNvSpPr>
          <p:nvPr>
            <p:ph type="subTitle" idx="1"/>
          </p:nvPr>
        </p:nvSpPr>
        <p:spPr>
          <a:xfrm>
            <a:off x="1371243" y="3632201"/>
            <a:ext cx="9446339" cy="685800"/>
          </a:xfrm>
        </p:spPr>
        <p:txBody>
          <a:bodyPr>
            <a:normAutofit/>
          </a:bodyPr>
          <a:lstStyle>
            <a:lvl1pPr marL="0" indent="0" algn="l">
              <a:buNone/>
              <a:defRPr sz="19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7501" y="4314328"/>
            <a:ext cx="2910082" cy="374642"/>
          </a:xfrm>
        </p:spPr>
        <p:txBody>
          <a:bodyPr/>
          <a:lstStyle/>
          <a:p>
            <a:fld id="{48A87A34-81AB-432B-8DAE-1953F412C126}" type="datetimeFigureOut">
              <a:rPr lang="en-US" smtClean="0"/>
              <a:t>1/10/2024</a:t>
            </a:fld>
            <a:endParaRPr lang="en-US"/>
          </a:p>
        </p:txBody>
      </p:sp>
      <p:sp>
        <p:nvSpPr>
          <p:cNvPr id="5" name="Footer Placeholder 4"/>
          <p:cNvSpPr>
            <a:spLocks noGrp="1"/>
          </p:cNvSpPr>
          <p:nvPr>
            <p:ph type="ftr" sz="quarter" idx="11"/>
          </p:nvPr>
        </p:nvSpPr>
        <p:spPr>
          <a:xfrm>
            <a:off x="1371243" y="4323846"/>
            <a:ext cx="6399133" cy="365125"/>
          </a:xfrm>
        </p:spPr>
        <p:txBody>
          <a:bodyPr/>
          <a:lstStyle/>
          <a:p>
            <a:endParaRPr lang="en-US"/>
          </a:p>
        </p:txBody>
      </p:sp>
      <p:sp>
        <p:nvSpPr>
          <p:cNvPr id="6" name="Slide Number Placeholder 5"/>
          <p:cNvSpPr>
            <a:spLocks noGrp="1"/>
          </p:cNvSpPr>
          <p:nvPr>
            <p:ph type="sldNum" sz="quarter" idx="12"/>
          </p:nvPr>
        </p:nvSpPr>
        <p:spPr>
          <a:xfrm>
            <a:off x="8075096" y="1430867"/>
            <a:ext cx="2742486"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656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598" y="4697361"/>
            <a:ext cx="10819216" cy="819355"/>
          </a:xfrm>
        </p:spPr>
        <p:txBody>
          <a:bodyPr anchor="b"/>
          <a:lstStyle>
            <a:lvl1pPr algn="l">
              <a:defRPr sz="3199"/>
            </a:lvl1pPr>
          </a:lstStyle>
          <a:p>
            <a:r>
              <a:rPr lang="en-US"/>
              <a:t>Click to edit Master title style</a:t>
            </a:r>
          </a:p>
        </p:txBody>
      </p:sp>
      <p:sp>
        <p:nvSpPr>
          <p:cNvPr id="3" name="Picture Placeholder 2"/>
          <p:cNvSpPr>
            <a:spLocks noGrp="1" noChangeAspect="1"/>
          </p:cNvSpPr>
          <p:nvPr>
            <p:ph type="pic" idx="1"/>
          </p:nvPr>
        </p:nvSpPr>
        <p:spPr>
          <a:xfrm>
            <a:off x="681549" y="941440"/>
            <a:ext cx="10819022" cy="3478161"/>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685622" y="5516716"/>
            <a:ext cx="10817582" cy="701969"/>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34449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3"/>
            <a:ext cx="10817582" cy="2802467"/>
          </a:xfrm>
        </p:spPr>
        <p:txBody>
          <a:bodyPr anchor="ctr"/>
          <a:lstStyle>
            <a:lvl1pPr algn="l">
              <a:defRPr sz="3199"/>
            </a:lvl1pPr>
          </a:lstStyle>
          <a:p>
            <a:r>
              <a:rPr lang="en-US"/>
              <a:t>Click to edit Master title style</a:t>
            </a:r>
          </a:p>
        </p:txBody>
      </p:sp>
      <p:sp>
        <p:nvSpPr>
          <p:cNvPr id="4" name="Text Placeholder 3"/>
          <p:cNvSpPr>
            <a:spLocks noGrp="1"/>
          </p:cNvSpPr>
          <p:nvPr>
            <p:ph type="body" sz="half" idx="2"/>
          </p:nvPr>
        </p:nvSpPr>
        <p:spPr>
          <a:xfrm>
            <a:off x="1024200" y="3649134"/>
            <a:ext cx="10127878" cy="999067"/>
          </a:xfrm>
        </p:spPr>
        <p:txBody>
          <a:bodyPr anchor="ct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9AFE8FB1-0A7A-443E-AAF7-31D4FA1AA312}" type="datetimeFigureOut">
              <a:rPr lang="en-US" smtClean="0"/>
              <a:pPr/>
              <a:t>1/10/2024</a:t>
            </a:fld>
            <a:endParaRPr lang="en-US"/>
          </a:p>
        </p:txBody>
      </p:sp>
      <p:sp>
        <p:nvSpPr>
          <p:cNvPr id="6" name="Footer Placeholder 5"/>
          <p:cNvSpPr>
            <a:spLocks noGrp="1"/>
          </p:cNvSpPr>
          <p:nvPr>
            <p:ph type="ftr" sz="quarter" idx="11"/>
          </p:nvPr>
        </p:nvSpPr>
        <p:spPr>
          <a:xfrm>
            <a:off x="685622" y="379942"/>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787726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01" y="753534"/>
            <a:ext cx="10148889" cy="2604495"/>
          </a:xfrm>
        </p:spPr>
        <p:txBody>
          <a:bodyPr anchor="ctr"/>
          <a:lstStyle>
            <a:lvl1pPr algn="l">
              <a:defRPr sz="3199"/>
            </a:lvl1pPr>
          </a:lstStyle>
          <a:p>
            <a:r>
              <a:rPr lang="en-US"/>
              <a:t>Click to edit Master title style</a:t>
            </a:r>
          </a:p>
        </p:txBody>
      </p:sp>
      <p:sp>
        <p:nvSpPr>
          <p:cNvPr id="12" name="Text Placeholder 3"/>
          <p:cNvSpPr>
            <a:spLocks noGrp="1"/>
          </p:cNvSpPr>
          <p:nvPr>
            <p:ph type="body" sz="half" idx="13"/>
          </p:nvPr>
        </p:nvSpPr>
        <p:spPr>
          <a:xfrm>
            <a:off x="1303525" y="3365557"/>
            <a:ext cx="9590238" cy="444443"/>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201" y="3959863"/>
            <a:ext cx="10148889" cy="679871"/>
          </a:xfrm>
        </p:spPr>
        <p:txBody>
          <a:bodyPr anchor="ct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9AFE8FB1-0A7A-443E-AAF7-31D4FA1AA312}" type="datetimeFigureOut">
              <a:rPr lang="en-US" smtClean="0"/>
              <a:pPr/>
              <a:t>1/10/2024</a:t>
            </a:fld>
            <a:endParaRPr lang="en-US"/>
          </a:p>
        </p:txBody>
      </p:sp>
      <p:sp>
        <p:nvSpPr>
          <p:cNvPr id="6" name="Footer Placeholder 5"/>
          <p:cNvSpPr>
            <a:spLocks noGrp="1"/>
          </p:cNvSpPr>
          <p:nvPr>
            <p:ph type="ftr" sz="quarter" idx="11"/>
          </p:nvPr>
        </p:nvSpPr>
        <p:spPr>
          <a:xfrm>
            <a:off x="685622" y="379942"/>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25BA54BD-C84D-46CE-8B72-31BFB26ABA43}" type="slidenum">
              <a:rPr lang="en-US" smtClean="0"/>
              <a:pPr/>
              <a:t>‹#›</a:t>
            </a:fld>
            <a:endParaRPr lang="en-US"/>
          </a:p>
        </p:txBody>
      </p:sp>
      <p:sp>
        <p:nvSpPr>
          <p:cNvPr id="9" name="TextBox 8"/>
          <p:cNvSpPr txBox="1"/>
          <p:nvPr/>
        </p:nvSpPr>
        <p:spPr>
          <a:xfrm>
            <a:off x="476126" y="93345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a:solidFill>
                  <a:schemeClr val="tx1"/>
                </a:solidFill>
                <a:effectLst/>
              </a:rPr>
              <a:t>“</a:t>
            </a:r>
          </a:p>
        </p:txBody>
      </p:sp>
      <p:sp>
        <p:nvSpPr>
          <p:cNvPr id="10" name="TextBox 9"/>
          <p:cNvSpPr txBox="1"/>
          <p:nvPr/>
        </p:nvSpPr>
        <p:spPr>
          <a:xfrm>
            <a:off x="10981370" y="270129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a:solidFill>
                  <a:schemeClr val="tx1"/>
                </a:solidFill>
                <a:effectLst/>
              </a:rPr>
              <a:t>”</a:t>
            </a:r>
          </a:p>
        </p:txBody>
      </p:sp>
    </p:spTree>
    <p:extLst>
      <p:ext uri="{BB962C8B-B14F-4D97-AF65-F5344CB8AC3E}">
        <p14:creationId xmlns:p14="http://schemas.microsoft.com/office/powerpoint/2010/main" val="86272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28" y="1124702"/>
            <a:ext cx="10143544" cy="2511835"/>
          </a:xfrm>
        </p:spPr>
        <p:txBody>
          <a:bodyPr anchor="b"/>
          <a:lstStyle>
            <a:lvl1pPr algn="l">
              <a:defRPr sz="3199"/>
            </a:lvl1pPr>
          </a:lstStyle>
          <a:p>
            <a:r>
              <a:rPr lang="en-US"/>
              <a:t>Click to edit Master title style</a:t>
            </a:r>
          </a:p>
        </p:txBody>
      </p:sp>
      <p:sp>
        <p:nvSpPr>
          <p:cNvPr id="4" name="Text Placeholder 3"/>
          <p:cNvSpPr>
            <a:spLocks noGrp="1"/>
          </p:cNvSpPr>
          <p:nvPr>
            <p:ph type="body" sz="half" idx="2"/>
          </p:nvPr>
        </p:nvSpPr>
        <p:spPr>
          <a:xfrm>
            <a:off x="1024200" y="3648316"/>
            <a:ext cx="10142012" cy="999885"/>
          </a:xfrm>
        </p:spPr>
        <p:txBody>
          <a:bodyPr anchor="t"/>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2417" y="378884"/>
            <a:ext cx="2910082" cy="365125"/>
          </a:xfrm>
        </p:spPr>
        <p:txBody>
          <a:bodyPr/>
          <a:lstStyle>
            <a:lvl1pPr algn="r">
              <a:defRPr/>
            </a:lvl1pPr>
          </a:lstStyle>
          <a:p>
            <a:fld id="{9AFE8FB1-0A7A-443E-AAF7-31D4FA1AA312}" type="datetimeFigureOut">
              <a:rPr lang="en-US" smtClean="0"/>
              <a:pPr/>
              <a:t>1/10/2024</a:t>
            </a:fld>
            <a:endParaRPr lang="en-US"/>
          </a:p>
        </p:txBody>
      </p:sp>
      <p:sp>
        <p:nvSpPr>
          <p:cNvPr id="6" name="Footer Placeholder 5"/>
          <p:cNvSpPr>
            <a:spLocks noGrp="1"/>
          </p:cNvSpPr>
          <p:nvPr>
            <p:ph type="ftr" sz="quarter" idx="11"/>
          </p:nvPr>
        </p:nvSpPr>
        <p:spPr>
          <a:xfrm>
            <a:off x="685622" y="378884"/>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174031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4846" y="762000"/>
            <a:ext cx="8608357" cy="1303867"/>
          </a:xfrm>
        </p:spPr>
        <p:txBody>
          <a:bodyPr/>
          <a:lstStyle/>
          <a:p>
            <a:r>
              <a:rPr lang="en-US"/>
              <a:t>Click to edit Master title style</a:t>
            </a:r>
          </a:p>
        </p:txBody>
      </p:sp>
      <p:sp>
        <p:nvSpPr>
          <p:cNvPr id="7" name="Text Placeholder 2"/>
          <p:cNvSpPr>
            <a:spLocks noGrp="1"/>
          </p:cNvSpPr>
          <p:nvPr>
            <p:ph type="body" idx="1"/>
          </p:nvPr>
        </p:nvSpPr>
        <p:spPr>
          <a:xfrm>
            <a:off x="685621" y="2202080"/>
            <a:ext cx="3455532" cy="617320"/>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620"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7662" y="2201333"/>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5721" y="2904067"/>
            <a:ext cx="3455532" cy="331461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49703" y="2192866"/>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49704"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59634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4846" y="762000"/>
            <a:ext cx="8608357" cy="1295400"/>
          </a:xfrm>
        </p:spPr>
        <p:txBody>
          <a:bodyPr/>
          <a:lstStyle/>
          <a:p>
            <a:r>
              <a:rPr lang="en-US"/>
              <a:t>Click to edit Master title style</a:t>
            </a:r>
          </a:p>
        </p:txBody>
      </p:sp>
      <p:sp>
        <p:nvSpPr>
          <p:cNvPr id="19" name="Text Placeholder 2"/>
          <p:cNvSpPr>
            <a:spLocks noGrp="1"/>
          </p:cNvSpPr>
          <p:nvPr>
            <p:ph type="body" idx="1"/>
          </p:nvPr>
        </p:nvSpPr>
        <p:spPr>
          <a:xfrm>
            <a:off x="688439" y="4191001"/>
            <a:ext cx="3450683"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439" y="2362200"/>
            <a:ext cx="34506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p>
        </p:txBody>
      </p:sp>
      <p:sp>
        <p:nvSpPr>
          <p:cNvPr id="21" name="Text Placeholder 3"/>
          <p:cNvSpPr>
            <a:spLocks noGrp="1"/>
          </p:cNvSpPr>
          <p:nvPr>
            <p:ph type="body" sz="half" idx="18"/>
          </p:nvPr>
        </p:nvSpPr>
        <p:spPr>
          <a:xfrm>
            <a:off x="688439" y="4873765"/>
            <a:ext cx="3450683"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3124" y="4191001"/>
            <a:ext cx="3448037"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3124" y="2362200"/>
            <a:ext cx="344803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p>
        </p:txBody>
      </p:sp>
      <p:sp>
        <p:nvSpPr>
          <p:cNvPr id="24" name="Text Placeholder 3"/>
          <p:cNvSpPr>
            <a:spLocks noGrp="1"/>
          </p:cNvSpPr>
          <p:nvPr>
            <p:ph type="body" sz="half" idx="19"/>
          </p:nvPr>
        </p:nvSpPr>
        <p:spPr>
          <a:xfrm>
            <a:off x="4373125" y="4873764"/>
            <a:ext cx="3448037"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7635" y="4191001"/>
            <a:ext cx="3455569"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7759" y="2362200"/>
            <a:ext cx="344698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p>
        </p:txBody>
      </p:sp>
      <p:sp>
        <p:nvSpPr>
          <p:cNvPr id="27" name="Text Placeholder 3"/>
          <p:cNvSpPr>
            <a:spLocks noGrp="1"/>
          </p:cNvSpPr>
          <p:nvPr>
            <p:ph type="body" sz="half" idx="20"/>
          </p:nvPr>
        </p:nvSpPr>
        <p:spPr>
          <a:xfrm>
            <a:off x="8047635" y="4873762"/>
            <a:ext cx="3451546"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166349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622" y="2194560"/>
            <a:ext cx="10817582"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E8FB1-0A7A-443E-AAF7-31D4FA1AA312}"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868993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Vertical Title 1"/>
          <p:cNvSpPr>
            <a:spLocks noGrp="1"/>
          </p:cNvSpPr>
          <p:nvPr>
            <p:ph type="title" orient="vert"/>
          </p:nvPr>
        </p:nvSpPr>
        <p:spPr>
          <a:xfrm>
            <a:off x="9446339" y="745067"/>
            <a:ext cx="2056864"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200" y="745068"/>
            <a:ext cx="8202064"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2417" y="379942"/>
            <a:ext cx="2910082" cy="365125"/>
          </a:xfrm>
        </p:spPr>
        <p:txBody>
          <a:bodyPr/>
          <a:lstStyle>
            <a:lvl1pPr algn="r">
              <a:defRPr/>
            </a:lvl1pPr>
          </a:lstStyle>
          <a:p>
            <a:fld id="{9AFE8FB1-0A7A-443E-AAF7-31D4FA1AA312}" type="datetimeFigureOut">
              <a:rPr lang="en-US" smtClean="0"/>
              <a:pPr/>
              <a:t>1/10/2024</a:t>
            </a:fld>
            <a:endParaRPr lang="en-US"/>
          </a:p>
        </p:txBody>
      </p:sp>
      <p:sp>
        <p:nvSpPr>
          <p:cNvPr id="5" name="Footer Placeholder 4"/>
          <p:cNvSpPr>
            <a:spLocks noGrp="1"/>
          </p:cNvSpPr>
          <p:nvPr>
            <p:ph type="ftr" sz="quarter" idx="11"/>
          </p:nvPr>
        </p:nvSpPr>
        <p:spPr>
          <a:xfrm>
            <a:off x="685622" y="381001"/>
            <a:ext cx="6989671" cy="365125"/>
          </a:xfrm>
        </p:spPr>
        <p:txBody>
          <a:bodyPr/>
          <a:lstStyle/>
          <a:p>
            <a:endParaRPr lang="en-US"/>
          </a:p>
        </p:txBody>
      </p:sp>
      <p:sp>
        <p:nvSpPr>
          <p:cNvPr id="6" name="Slide Number Placeholder 5"/>
          <p:cNvSpPr>
            <a:spLocks noGrp="1"/>
          </p:cNvSpPr>
          <p:nvPr>
            <p:ph type="sldNum" sz="quarter" idx="12"/>
          </p:nvPr>
        </p:nvSpPr>
        <p:spPr>
          <a:xfrm>
            <a:off x="10859623" y="381001"/>
            <a:ext cx="643580" cy="365125"/>
          </a:xfrm>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949431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536" y="2367093"/>
            <a:ext cx="10361127"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E8FB1-0A7A-443E-AAF7-31D4FA1AA312}"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81246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E8FB1-0A7A-443E-AAF7-31D4FA1AA312}"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99815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4"/>
            <a:ext cx="10817581" cy="2801935"/>
          </a:xfrm>
        </p:spPr>
        <p:txBody>
          <a:bodyPr anchor="b">
            <a:normAutofit/>
          </a:bodyPr>
          <a:lstStyle>
            <a:lvl1pPr algn="r">
              <a:defRPr sz="3999"/>
            </a:lvl1pPr>
          </a:lstStyle>
          <a:p>
            <a:r>
              <a:rPr lang="en-US"/>
              <a:t>Click to edit Master title style</a:t>
            </a:r>
          </a:p>
        </p:txBody>
      </p:sp>
      <p:sp>
        <p:nvSpPr>
          <p:cNvPr id="3" name="Text Placeholder 2"/>
          <p:cNvSpPr>
            <a:spLocks noGrp="1"/>
          </p:cNvSpPr>
          <p:nvPr>
            <p:ph type="body" idx="1"/>
          </p:nvPr>
        </p:nvSpPr>
        <p:spPr>
          <a:xfrm>
            <a:off x="1024200" y="3641726"/>
            <a:ext cx="10487468" cy="955675"/>
          </a:xfrm>
        </p:spPr>
        <p:txBody>
          <a:bodyPr>
            <a:normAutofit/>
          </a:bodyPr>
          <a:lstStyle>
            <a:lvl1pPr marL="0" indent="0" algn="r">
              <a:buNone/>
              <a:defRPr sz="21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2417" y="381001"/>
            <a:ext cx="2910082" cy="365125"/>
          </a:xfrm>
        </p:spPr>
        <p:txBody>
          <a:bodyPr/>
          <a:lstStyle>
            <a:lvl1pPr algn="r">
              <a:defRPr/>
            </a:lvl1pPr>
          </a:lstStyle>
          <a:p>
            <a:fld id="{9AFE8FB1-0A7A-443E-AAF7-31D4FA1AA312}" type="datetimeFigureOut">
              <a:rPr lang="en-US" smtClean="0"/>
              <a:t>1/10/2024</a:t>
            </a:fld>
            <a:endParaRPr lang="en-US"/>
          </a:p>
        </p:txBody>
      </p:sp>
      <p:sp>
        <p:nvSpPr>
          <p:cNvPr id="5" name="Footer Placeholder 4"/>
          <p:cNvSpPr>
            <a:spLocks noGrp="1"/>
          </p:cNvSpPr>
          <p:nvPr>
            <p:ph type="ftr" sz="quarter" idx="11"/>
          </p:nvPr>
        </p:nvSpPr>
        <p:spPr>
          <a:xfrm>
            <a:off x="685622" y="381002"/>
            <a:ext cx="6989671" cy="364065"/>
          </a:xfrm>
        </p:spPr>
        <p:txBody>
          <a:bodyPr/>
          <a:lstStyle/>
          <a:p>
            <a:endParaRPr lang="en-US"/>
          </a:p>
        </p:txBody>
      </p:sp>
      <p:sp>
        <p:nvSpPr>
          <p:cNvPr id="6" name="Slide Number Placeholder 5"/>
          <p:cNvSpPr>
            <a:spLocks noGrp="1"/>
          </p:cNvSpPr>
          <p:nvPr>
            <p:ph type="sldNum" sz="quarter" idx="12"/>
          </p:nvPr>
        </p:nvSpPr>
        <p:spPr>
          <a:xfrm>
            <a:off x="10859623" y="381001"/>
            <a:ext cx="643580" cy="365125"/>
          </a:xfrm>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37693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621" y="2194560"/>
            <a:ext cx="5332611"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3" y="2194560"/>
            <a:ext cx="5332611"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FE8FB1-0A7A-443E-AAF7-31D4FA1AA312}"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27794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4846" y="762000"/>
            <a:ext cx="8608358" cy="1295400"/>
          </a:xfrm>
        </p:spPr>
        <p:txBody>
          <a:bodyPr/>
          <a:lstStyle/>
          <a:p>
            <a:r>
              <a:rPr lang="en-US"/>
              <a:t>Click to edit Master title style</a:t>
            </a:r>
          </a:p>
        </p:txBody>
      </p:sp>
      <p:sp>
        <p:nvSpPr>
          <p:cNvPr id="3" name="Text Placeholder 2"/>
          <p:cNvSpPr>
            <a:spLocks noGrp="1"/>
          </p:cNvSpPr>
          <p:nvPr>
            <p:ph type="body" idx="1"/>
          </p:nvPr>
        </p:nvSpPr>
        <p:spPr>
          <a:xfrm>
            <a:off x="914171" y="2183802"/>
            <a:ext cx="5078668"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85622" y="3132667"/>
            <a:ext cx="5310392"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133" y="2183802"/>
            <a:ext cx="5104070"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3132667"/>
            <a:ext cx="5332611"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FE8FB1-0A7A-443E-AAF7-31D4FA1AA312}" type="datetimeFigureOut">
              <a:rPr lang="en-US" smtClean="0"/>
              <a:pPr/>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38685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FE8FB1-0A7A-443E-AAF7-31D4FA1AA312}"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06370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14012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2" y="1524000"/>
            <a:ext cx="4113728" cy="1600200"/>
          </a:xfrm>
        </p:spPr>
        <p:txBody>
          <a:bodyPr anchor="b"/>
          <a:lstStyle>
            <a:lvl1pPr algn="l">
              <a:defRPr sz="3199"/>
            </a:lvl1pPr>
          </a:lstStyle>
          <a:p>
            <a:r>
              <a:rPr lang="en-US"/>
              <a:t>Click to edit Master title style</a:t>
            </a:r>
          </a:p>
        </p:txBody>
      </p:sp>
      <p:sp>
        <p:nvSpPr>
          <p:cNvPr id="3" name="Content Placeholder 2"/>
          <p:cNvSpPr>
            <a:spLocks noGrp="1"/>
          </p:cNvSpPr>
          <p:nvPr>
            <p:ph idx="1"/>
          </p:nvPr>
        </p:nvSpPr>
        <p:spPr>
          <a:xfrm>
            <a:off x="4994281" y="746760"/>
            <a:ext cx="6508923"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622" y="3124200"/>
            <a:ext cx="4113728"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77820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1524000"/>
            <a:ext cx="6871450" cy="1600200"/>
          </a:xfrm>
        </p:spPr>
        <p:txBody>
          <a:bodyPr anchor="b"/>
          <a:lstStyle>
            <a:lvl1pPr algn="l">
              <a:defRPr sz="3199"/>
            </a:lvl1pPr>
          </a:lstStyle>
          <a:p>
            <a:r>
              <a:rPr lang="en-US"/>
              <a:t>Click to edit Master title style</a:t>
            </a:r>
          </a:p>
        </p:txBody>
      </p:sp>
      <p:sp>
        <p:nvSpPr>
          <p:cNvPr id="3" name="Picture Placeholder 2"/>
          <p:cNvSpPr>
            <a:spLocks noGrp="1" noChangeAspect="1"/>
          </p:cNvSpPr>
          <p:nvPr>
            <p:ph type="pic" idx="1"/>
          </p:nvPr>
        </p:nvSpPr>
        <p:spPr>
          <a:xfrm>
            <a:off x="7859191" y="751242"/>
            <a:ext cx="3644013" cy="5467443"/>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685621" y="3124200"/>
            <a:ext cx="6871450"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922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78000"/>
                <a:shade val="100000"/>
                <a:hueMod val="136000"/>
                <a:satMod val="160000"/>
                <a:lumMod val="105000"/>
              </a:schemeClr>
            </a:gs>
            <a:gs pos="56000">
              <a:schemeClr val="bg2">
                <a:shade val="92000"/>
                <a:satMod val="170000"/>
                <a:lumMod val="96000"/>
              </a:schemeClr>
            </a:gs>
          </a:gsLst>
          <a:lin ang="5400000" scaled="0"/>
          <a:tileRect/>
        </a:gradFill>
        <a:effectLst/>
      </p:bgPr>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1441450"/>
          </a:xfrm>
          <a:prstGeom prst="rect">
            <a:avLst/>
          </a:prstGeom>
        </p:spPr>
      </p:pic>
      <p:sp>
        <p:nvSpPr>
          <p:cNvPr id="2" name="Title Placeholder 1"/>
          <p:cNvSpPr>
            <a:spLocks noGrp="1"/>
          </p:cNvSpPr>
          <p:nvPr>
            <p:ph type="title"/>
          </p:nvPr>
        </p:nvSpPr>
        <p:spPr>
          <a:xfrm>
            <a:off x="2894846" y="764373"/>
            <a:ext cx="8608358"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622" y="2194561"/>
            <a:ext cx="10817582"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3122" y="6356351"/>
            <a:ext cx="2910082"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AFE8FB1-0A7A-443E-AAF7-31D4FA1AA312}" type="datetimeFigureOut">
              <a:rPr lang="en-US" smtClean="0"/>
              <a:pPr/>
              <a:t>1/10/2024</a:t>
            </a:fld>
            <a:endParaRPr lang="en-US"/>
          </a:p>
        </p:txBody>
      </p:sp>
      <p:sp>
        <p:nvSpPr>
          <p:cNvPr id="5" name="Footer Placeholder 4"/>
          <p:cNvSpPr>
            <a:spLocks noGrp="1"/>
          </p:cNvSpPr>
          <p:nvPr>
            <p:ph type="ftr" sz="quarter" idx="3"/>
          </p:nvPr>
        </p:nvSpPr>
        <p:spPr>
          <a:xfrm>
            <a:off x="685621" y="6355846"/>
            <a:ext cx="7770376"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0718" y="381001"/>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1533715328"/>
      </p:ext>
    </p:extLst>
  </p:cSld>
  <p:clrMap bg1="dk1" tx1="lt1" bg2="dk2" tx2="lt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 id="2147484051"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1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8.xml"/><Relationship Id="rId7" Type="http://schemas.openxmlformats.org/officeDocument/2006/relationships/image" Target="../media/image27.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5.png"/><Relationship Id="rId5" Type="http://schemas.openxmlformats.org/officeDocument/2006/relationships/image" Target="../media/image26.jpeg"/><Relationship Id="rId4" Type="http://schemas.openxmlformats.org/officeDocument/2006/relationships/notesSlide" Target="../notesSlides/notesSlide10.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image" Target="../media/image29.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12" Type="http://schemas.openxmlformats.org/officeDocument/2006/relationships/image" Target="../media/image4.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notesSlide" Target="../notesSlides/notesSlide12.xml"/><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12"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notesSlide" Target="../notesSlides/notesSlide3.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image" Target="../media/image1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8.xml"/><Relationship Id="rId7" Type="http://schemas.openxmlformats.org/officeDocument/2006/relationships/image" Target="../media/image19.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notesSlide" Target="../notesSlides/notesSlide6.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9.xml"/><Relationship Id="rId7" Type="http://schemas.openxmlformats.org/officeDocument/2006/relationships/image" Target="../media/image15.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notesSlide" Target="../notesSlides/notesSlide7.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image" Target="../media/image23.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image" Target="../media/image25.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5.png"/><Relationship Id="rId5" Type="http://schemas.openxmlformats.org/officeDocument/2006/relationships/image" Target="../media/image24.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ack view of graduates in an outdoor graduation">
            <a:extLst>
              <a:ext uri="{FF2B5EF4-FFF2-40B4-BE49-F238E27FC236}">
                <a16:creationId xmlns:a16="http://schemas.microsoft.com/office/drawing/2014/main" id="{FBC68655-EBF4-8983-6ADB-175AE194F046}"/>
              </a:ext>
            </a:extLst>
          </p:cNvPr>
          <p:cNvPicPr>
            <a:picLocks noChangeAspect="1"/>
          </p:cNvPicPr>
          <p:nvPr/>
        </p:nvPicPr>
        <p:blipFill rotWithShape="1">
          <a:blip r:embed="rId5">
            <a:alphaModFix amt="40000"/>
          </a:blip>
          <a:srcRect t="17440" r="9090" b="5931"/>
          <a:stretch/>
        </p:blipFill>
        <p:spPr>
          <a:xfrm>
            <a:off x="20" y="10"/>
            <a:ext cx="12188805" cy="6857990"/>
          </a:xfrm>
          <a:prstGeom prst="rect">
            <a:avLst/>
          </a:prstGeom>
        </p:spPr>
      </p:pic>
      <p:sp>
        <p:nvSpPr>
          <p:cNvPr id="2" name="Title 1">
            <a:extLst>
              <a:ext uri="{FF2B5EF4-FFF2-40B4-BE49-F238E27FC236}">
                <a16:creationId xmlns:a16="http://schemas.microsoft.com/office/drawing/2014/main" id="{47DC74AF-329A-25E8-E839-C09D58B95BC8}"/>
              </a:ext>
            </a:extLst>
          </p:cNvPr>
          <p:cNvSpPr>
            <a:spLocks noGrp="1"/>
          </p:cNvSpPr>
          <p:nvPr>
            <p:ph type="ctrTitle"/>
          </p:nvPr>
        </p:nvSpPr>
        <p:spPr>
          <a:xfrm>
            <a:off x="1371242" y="3014139"/>
            <a:ext cx="9446340" cy="1825096"/>
          </a:xfrm>
        </p:spPr>
        <p:txBody>
          <a:bodyPr>
            <a:normAutofit/>
          </a:bodyPr>
          <a:lstStyle/>
          <a:p>
            <a:r>
              <a:rPr lang="en-US"/>
              <a:t>Graduation Pathways</a:t>
            </a:r>
          </a:p>
        </p:txBody>
      </p:sp>
      <p:sp>
        <p:nvSpPr>
          <p:cNvPr id="3" name="Subtitle 2">
            <a:extLst>
              <a:ext uri="{FF2B5EF4-FFF2-40B4-BE49-F238E27FC236}">
                <a16:creationId xmlns:a16="http://schemas.microsoft.com/office/drawing/2014/main" id="{99501BC3-5BFC-49A3-EEDC-65B7B97C23C4}"/>
              </a:ext>
            </a:extLst>
          </p:cNvPr>
          <p:cNvSpPr>
            <a:spLocks noGrp="1"/>
          </p:cNvSpPr>
          <p:nvPr>
            <p:ph type="subTitle" idx="1"/>
          </p:nvPr>
        </p:nvSpPr>
        <p:spPr>
          <a:xfrm>
            <a:off x="1371242" y="4842935"/>
            <a:ext cx="9446340" cy="685800"/>
          </a:xfrm>
        </p:spPr>
        <p:txBody>
          <a:bodyPr>
            <a:normAutofit/>
          </a:bodyPr>
          <a:lstStyle/>
          <a:p>
            <a:endParaRPr lang="en-US"/>
          </a:p>
        </p:txBody>
      </p:sp>
      <p:pic>
        <p:nvPicPr>
          <p:cNvPr id="7" name="Audio 6">
            <a:hlinkClick r:id="" action="ppaction://media"/>
            <a:extLst>
              <a:ext uri="{FF2B5EF4-FFF2-40B4-BE49-F238E27FC236}">
                <a16:creationId xmlns:a16="http://schemas.microsoft.com/office/drawing/2014/main" id="{3F1241F1-6E6C-4454-4279-D97E2ED67FDF}"/>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1073489764"/>
      </p:ext>
    </p:extLst>
  </p:cSld>
  <p:clrMapOvr>
    <a:masterClrMapping/>
  </p:clrMapOvr>
  <mc:AlternateContent xmlns:mc="http://schemas.openxmlformats.org/markup-compatibility/2006">
    <mc:Choice xmlns:p14="http://schemas.microsoft.com/office/powerpoint/2010/main" Requires="p14">
      <p:transition spd="med" p14:dur="700" advTm="5283">
        <p:fade/>
      </p:transition>
    </mc:Choice>
    <mc:Fallback>
      <p:transition spd="med" advTm="52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CBFF-D529-F2DC-D83E-3F4EC4E336BD}"/>
              </a:ext>
            </a:extLst>
          </p:cNvPr>
          <p:cNvSpPr>
            <a:spLocks noGrp="1"/>
          </p:cNvSpPr>
          <p:nvPr>
            <p:ph type="title"/>
          </p:nvPr>
        </p:nvSpPr>
        <p:spPr>
          <a:xfrm>
            <a:off x="257649" y="705507"/>
            <a:ext cx="3612305" cy="1732893"/>
          </a:xfrm>
        </p:spPr>
        <p:txBody>
          <a:bodyPr>
            <a:normAutofit/>
          </a:bodyPr>
          <a:lstStyle/>
          <a:p>
            <a:pPr algn="ctr"/>
            <a:br>
              <a:rPr lang="en-US" sz="4000"/>
            </a:br>
            <a:r>
              <a:rPr lang="en-US" sz="4000"/>
              <a:t> Dual Credit</a:t>
            </a:r>
          </a:p>
        </p:txBody>
      </p:sp>
      <p:pic>
        <p:nvPicPr>
          <p:cNvPr id="6154" name="Picture 10" descr="Empty lecture hall stock illustration. Illustration of seat - 32230285">
            <a:extLst>
              <a:ext uri="{FF2B5EF4-FFF2-40B4-BE49-F238E27FC236}">
                <a16:creationId xmlns:a16="http://schemas.microsoft.com/office/drawing/2014/main" id="{EB0FBD24-0743-17AC-D70C-E22CA105C5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767" t="5051" r="10777" b="31896"/>
          <a:stretch/>
        </p:blipFill>
        <p:spPr bwMode="auto">
          <a:xfrm>
            <a:off x="4016153" y="838200"/>
            <a:ext cx="8086876" cy="525780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1334E032-2AB4-6910-9D98-7E9EB01E38DB}"/>
              </a:ext>
            </a:extLst>
          </p:cNvPr>
          <p:cNvGrpSpPr/>
          <p:nvPr/>
        </p:nvGrpSpPr>
        <p:grpSpPr>
          <a:xfrm>
            <a:off x="170893" y="3844800"/>
            <a:ext cx="3753075" cy="2885818"/>
            <a:chOff x="170893" y="3844800"/>
            <a:chExt cx="3753075" cy="2885818"/>
          </a:xfrm>
        </p:grpSpPr>
        <p:cxnSp>
          <p:nvCxnSpPr>
            <p:cNvPr id="18" name="Straight Connector 17">
              <a:extLst>
                <a:ext uri="{FF2B5EF4-FFF2-40B4-BE49-F238E27FC236}">
                  <a16:creationId xmlns:a16="http://schemas.microsoft.com/office/drawing/2014/main" id="{E47A2FBB-29D3-E28A-DF94-D39575BFB327}"/>
                </a:ext>
              </a:extLst>
            </p:cNvPr>
            <p:cNvCxnSpPr>
              <a:cxnSpLocks/>
            </p:cNvCxnSpPr>
            <p:nvPr/>
          </p:nvCxnSpPr>
          <p:spPr>
            <a:xfrm flipH="1">
              <a:off x="1587183" y="4419600"/>
              <a:ext cx="1063153" cy="757106"/>
            </a:xfrm>
            <a:prstGeom prst="line">
              <a:avLst/>
            </a:prstGeom>
            <a:ln w="127000">
              <a:solidFill>
                <a:srgbClr val="5C5D5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41946F-C1B8-F01A-17E8-ADB8AA7A37AC}"/>
                </a:ext>
              </a:extLst>
            </p:cNvPr>
            <p:cNvCxnSpPr>
              <a:cxnSpLocks/>
            </p:cNvCxnSpPr>
            <p:nvPr/>
          </p:nvCxnSpPr>
          <p:spPr>
            <a:xfrm flipH="1" flipV="1">
              <a:off x="1583513" y="5287709"/>
              <a:ext cx="944090" cy="808291"/>
            </a:xfrm>
            <a:prstGeom prst="line">
              <a:avLst/>
            </a:prstGeom>
            <a:ln w="127000">
              <a:solidFill>
                <a:srgbClr val="5C5D5F"/>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7A0F5D8-F4BD-8E32-9B66-0623024A2B87}"/>
                </a:ext>
              </a:extLst>
            </p:cNvPr>
            <p:cNvSpPr/>
            <p:nvPr/>
          </p:nvSpPr>
          <p:spPr>
            <a:xfrm>
              <a:off x="2436812" y="5287709"/>
              <a:ext cx="1487156" cy="1442909"/>
            </a:xfrm>
            <a:prstGeom prst="ellipse">
              <a:avLst/>
            </a:prstGeom>
            <a:solidFill>
              <a:srgbClr val="5C5D5F"/>
            </a:solidFill>
            <a:ln>
              <a:solidFill>
                <a:srgbClr val="5C5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5151298-205F-7CCA-0E92-8F98A9A50DBC}"/>
                </a:ext>
              </a:extLst>
            </p:cNvPr>
            <p:cNvGrpSpPr/>
            <p:nvPr/>
          </p:nvGrpSpPr>
          <p:grpSpPr>
            <a:xfrm>
              <a:off x="170893" y="4419600"/>
              <a:ext cx="1487156" cy="1442909"/>
              <a:chOff x="315202" y="5148393"/>
              <a:chExt cx="1638978" cy="1635854"/>
            </a:xfrm>
          </p:grpSpPr>
          <p:sp>
            <p:nvSpPr>
              <p:cNvPr id="8" name="Oval 7">
                <a:extLst>
                  <a:ext uri="{FF2B5EF4-FFF2-40B4-BE49-F238E27FC236}">
                    <a16:creationId xmlns:a16="http://schemas.microsoft.com/office/drawing/2014/main" id="{4EC493EC-5994-4C84-F450-320BD0CEB005}"/>
                  </a:ext>
                </a:extLst>
              </p:cNvPr>
              <p:cNvSpPr/>
              <p:nvPr/>
            </p:nvSpPr>
            <p:spPr>
              <a:xfrm>
                <a:off x="315202" y="5148393"/>
                <a:ext cx="1638978" cy="1635854"/>
              </a:xfrm>
              <a:prstGeom prst="ellipse">
                <a:avLst/>
              </a:prstGeom>
              <a:solidFill>
                <a:srgbClr val="5C5D5F"/>
              </a:solidFill>
              <a:ln>
                <a:solidFill>
                  <a:srgbClr val="5C5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0">
                <a:extLst>
                  <a:ext uri="{FF2B5EF4-FFF2-40B4-BE49-F238E27FC236}">
                    <a16:creationId xmlns:a16="http://schemas.microsoft.com/office/drawing/2014/main" id="{915B08A4-F267-6396-AAB7-4163FA7C08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15" y="5244865"/>
                <a:ext cx="1447751" cy="1442909"/>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Oval 18">
              <a:extLst>
                <a:ext uri="{FF2B5EF4-FFF2-40B4-BE49-F238E27FC236}">
                  <a16:creationId xmlns:a16="http://schemas.microsoft.com/office/drawing/2014/main" id="{4C7C5339-7028-47D4-737B-663D1C8135AA}"/>
                </a:ext>
              </a:extLst>
            </p:cNvPr>
            <p:cNvSpPr/>
            <p:nvPr/>
          </p:nvSpPr>
          <p:spPr>
            <a:xfrm>
              <a:off x="2436812" y="3844800"/>
              <a:ext cx="1487156" cy="1442909"/>
            </a:xfrm>
            <a:prstGeom prst="ellipse">
              <a:avLst/>
            </a:prstGeom>
            <a:solidFill>
              <a:srgbClr val="5C5D5F"/>
            </a:solidFill>
            <a:ln>
              <a:solidFill>
                <a:srgbClr val="5C5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6" name="Picture 12">
              <a:extLst>
                <a:ext uri="{FF2B5EF4-FFF2-40B4-BE49-F238E27FC236}">
                  <a16:creationId xmlns:a16="http://schemas.microsoft.com/office/drawing/2014/main" id="{FD16E503-3B74-D2FA-8606-DEBF3015BF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2208" y="3938073"/>
              <a:ext cx="1256363" cy="1256363"/>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5E79412F-BD6C-7F4C-76A7-781B8BFFAB1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34692" y="5353363"/>
              <a:ext cx="1311600" cy="13116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AB0C9E32-788F-BB77-E483-E0CA62E5875D}"/>
              </a:ext>
            </a:extLst>
          </p:cNvPr>
          <p:cNvSpPr txBox="1"/>
          <p:nvPr/>
        </p:nvSpPr>
        <p:spPr>
          <a:xfrm rot="21408124">
            <a:off x="4215715" y="2870999"/>
            <a:ext cx="1031730" cy="830997"/>
          </a:xfrm>
          <a:prstGeom prst="rect">
            <a:avLst/>
          </a:prstGeom>
          <a:noFill/>
        </p:spPr>
        <p:txBody>
          <a:bodyPr wrap="square" rtlCol="0">
            <a:spAutoFit/>
          </a:bodyPr>
          <a:lstStyle/>
          <a:p>
            <a:r>
              <a:rPr lang="en-US" sz="2400" b="1">
                <a:latin typeface="Ink Free" panose="03080402000500000000" pitchFamily="66" charset="0"/>
                <a:cs typeface="Cavolini" panose="03000502040302020204" pitchFamily="66" charset="0"/>
              </a:rPr>
              <a:t>For Math </a:t>
            </a:r>
          </a:p>
        </p:txBody>
      </p:sp>
      <p:sp>
        <p:nvSpPr>
          <p:cNvPr id="5" name="TextBox 4">
            <a:extLst>
              <a:ext uri="{FF2B5EF4-FFF2-40B4-BE49-F238E27FC236}">
                <a16:creationId xmlns:a16="http://schemas.microsoft.com/office/drawing/2014/main" id="{7BD067AA-B7C2-1C11-C3CE-21A5EFF079CD}"/>
              </a:ext>
            </a:extLst>
          </p:cNvPr>
          <p:cNvSpPr txBox="1"/>
          <p:nvPr/>
        </p:nvSpPr>
        <p:spPr>
          <a:xfrm>
            <a:off x="10838247" y="2678621"/>
            <a:ext cx="1195938" cy="830997"/>
          </a:xfrm>
          <a:prstGeom prst="rect">
            <a:avLst/>
          </a:prstGeom>
          <a:noFill/>
        </p:spPr>
        <p:txBody>
          <a:bodyPr wrap="square" rtlCol="0">
            <a:spAutoFit/>
          </a:bodyPr>
          <a:lstStyle/>
          <a:p>
            <a:r>
              <a:rPr lang="en-US" sz="2400" b="1">
                <a:latin typeface="Ink Free" panose="03080402000500000000" pitchFamily="66" charset="0"/>
                <a:cs typeface="Cavolini" panose="03000502040302020204" pitchFamily="66" charset="0"/>
              </a:rPr>
              <a:t>For English </a:t>
            </a:r>
          </a:p>
        </p:txBody>
      </p:sp>
      <p:sp>
        <p:nvSpPr>
          <p:cNvPr id="12" name="TextBox 11">
            <a:extLst>
              <a:ext uri="{FF2B5EF4-FFF2-40B4-BE49-F238E27FC236}">
                <a16:creationId xmlns:a16="http://schemas.microsoft.com/office/drawing/2014/main" id="{A3641FBA-431D-3D33-53EE-28604F4EDE66}"/>
              </a:ext>
            </a:extLst>
          </p:cNvPr>
          <p:cNvSpPr txBox="1"/>
          <p:nvPr/>
        </p:nvSpPr>
        <p:spPr>
          <a:xfrm>
            <a:off x="6024624" y="2599342"/>
            <a:ext cx="4069933" cy="2677656"/>
          </a:xfrm>
          <a:prstGeom prst="rect">
            <a:avLst/>
          </a:prstGeom>
          <a:noFill/>
        </p:spPr>
        <p:txBody>
          <a:bodyPr wrap="square" rtlCol="0">
            <a:spAutoFit/>
          </a:bodyPr>
          <a:lstStyle/>
          <a:p>
            <a:pPr algn="ctr"/>
            <a:r>
              <a:rPr lang="en-US" sz="2400" b="1">
                <a:solidFill>
                  <a:schemeClr val="bg1"/>
                </a:solidFill>
              </a:rPr>
              <a:t>Dual Credit</a:t>
            </a:r>
          </a:p>
          <a:p>
            <a:pPr algn="ctr"/>
            <a:r>
              <a:rPr lang="en-US" sz="2400" b="1">
                <a:solidFill>
                  <a:schemeClr val="bg1"/>
                </a:solidFill>
              </a:rPr>
              <a:t>Courses in Math and English</a:t>
            </a:r>
          </a:p>
          <a:p>
            <a:pPr algn="ctr"/>
            <a:r>
              <a:rPr lang="en-US" sz="2400">
                <a:solidFill>
                  <a:schemeClr val="bg1"/>
                </a:solidFill>
              </a:rPr>
              <a:t>College in the HS English and Math classes</a:t>
            </a:r>
          </a:p>
          <a:p>
            <a:pPr algn="ctr"/>
            <a:r>
              <a:rPr lang="en-US" sz="2400">
                <a:solidFill>
                  <a:schemeClr val="bg1"/>
                </a:solidFill>
              </a:rPr>
              <a:t>Business Math </a:t>
            </a:r>
          </a:p>
          <a:p>
            <a:pPr algn="ctr"/>
            <a:endParaRPr lang="en-US" sz="2400">
              <a:solidFill>
                <a:schemeClr val="bg1"/>
              </a:solidFill>
            </a:endParaRPr>
          </a:p>
        </p:txBody>
      </p:sp>
      <p:pic>
        <p:nvPicPr>
          <p:cNvPr id="11" name="Audio 10">
            <a:hlinkClick r:id="" action="ppaction://media"/>
            <a:extLst>
              <a:ext uri="{FF2B5EF4-FFF2-40B4-BE49-F238E27FC236}">
                <a16:creationId xmlns:a16="http://schemas.microsoft.com/office/drawing/2014/main" id="{6A9FD211-A40A-9BC4-D53A-2404EF391F08}"/>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206135546"/>
      </p:ext>
    </p:extLst>
  </p:cSld>
  <p:clrMapOvr>
    <a:masterClrMapping/>
  </p:clrMapOvr>
  <mc:AlternateContent xmlns:mc="http://schemas.openxmlformats.org/markup-compatibility/2006">
    <mc:Choice xmlns:p14="http://schemas.microsoft.com/office/powerpoint/2010/main" Requires="p14">
      <p:transition spd="med" p14:dur="700" advTm="12819">
        <p:fade/>
      </p:transition>
    </mc:Choice>
    <mc:Fallback>
      <p:transition spd="med" advTm="128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1"/>
                </p:tgtEl>
              </p:cMediaNode>
            </p:audio>
          </p:childTnLst>
        </p:cTn>
      </p:par>
    </p:tnLst>
    <p:bldLst>
      <p:bldP spid="5"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2E73B-DC15-8F39-50F0-DC6FCEC50FF6}"/>
              </a:ext>
            </a:extLst>
          </p:cNvPr>
          <p:cNvSpPr>
            <a:spLocks noGrp="1"/>
          </p:cNvSpPr>
          <p:nvPr>
            <p:ph type="title"/>
          </p:nvPr>
        </p:nvSpPr>
        <p:spPr/>
        <p:txBody>
          <a:bodyPr/>
          <a:lstStyle/>
          <a:p>
            <a:r>
              <a:rPr lang="en-US"/>
              <a:t>AP and IB classes</a:t>
            </a:r>
          </a:p>
        </p:txBody>
      </p:sp>
      <p:pic>
        <p:nvPicPr>
          <p:cNvPr id="5" name="Content Placeholder 4">
            <a:extLst>
              <a:ext uri="{FF2B5EF4-FFF2-40B4-BE49-F238E27FC236}">
                <a16:creationId xmlns:a16="http://schemas.microsoft.com/office/drawing/2014/main" id="{BD0E1619-BCB3-C57C-6048-6535188FCD10}"/>
              </a:ext>
            </a:extLst>
          </p:cNvPr>
          <p:cNvPicPr>
            <a:picLocks noGrp="1" noChangeAspect="1"/>
          </p:cNvPicPr>
          <p:nvPr>
            <p:ph sz="quarter" idx="13"/>
          </p:nvPr>
        </p:nvPicPr>
        <p:blipFill>
          <a:blip r:embed="rId5"/>
          <a:stretch>
            <a:fillRect/>
          </a:stretch>
        </p:blipFill>
        <p:spPr>
          <a:xfrm>
            <a:off x="1081367" y="1905000"/>
            <a:ext cx="10026089" cy="3424237"/>
          </a:xfrm>
        </p:spPr>
      </p:pic>
      <p:pic>
        <p:nvPicPr>
          <p:cNvPr id="4" name="Audio 3">
            <a:hlinkClick r:id="" action="ppaction://media"/>
            <a:extLst>
              <a:ext uri="{FF2B5EF4-FFF2-40B4-BE49-F238E27FC236}">
                <a16:creationId xmlns:a16="http://schemas.microsoft.com/office/drawing/2014/main" id="{466C6107-1EFB-1EF4-34C8-78E71274413D}"/>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1155677640"/>
      </p:ext>
    </p:extLst>
  </p:cSld>
  <p:clrMapOvr>
    <a:masterClrMapping/>
  </p:clrMapOvr>
  <mc:AlternateContent xmlns:mc="http://schemas.openxmlformats.org/markup-compatibility/2006">
    <mc:Choice xmlns:p14="http://schemas.microsoft.com/office/powerpoint/2010/main" Requires="p14">
      <p:transition spd="med" p14:dur="700" advTm="14516">
        <p:fade/>
      </p:transition>
    </mc:Choice>
    <mc:Fallback>
      <p:transition spd="med" advTm="145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0BBFC5D-FAA6-8B1C-5EA2-45FA176FB576}"/>
              </a:ext>
            </a:extLst>
          </p:cNvPr>
          <p:cNvGrpSpPr/>
          <p:nvPr/>
        </p:nvGrpSpPr>
        <p:grpSpPr>
          <a:xfrm>
            <a:off x="611116" y="227219"/>
            <a:ext cx="11503580" cy="6403562"/>
            <a:chOff x="290988" y="239848"/>
            <a:chExt cx="11503580" cy="6403562"/>
          </a:xfrm>
        </p:grpSpPr>
        <p:sp>
          <p:nvSpPr>
            <p:cNvPr id="37" name="Straight Connector 36">
              <a:extLst>
                <a:ext uri="{FF2B5EF4-FFF2-40B4-BE49-F238E27FC236}">
                  <a16:creationId xmlns:a16="http://schemas.microsoft.com/office/drawing/2014/main" id="{B78C4EAC-90A9-F91D-475F-85AD1645ED54}"/>
                </a:ext>
              </a:extLst>
            </p:cNvPr>
            <p:cNvSpPr/>
            <p:nvPr/>
          </p:nvSpPr>
          <p:spPr>
            <a:xfrm>
              <a:off x="2892424" y="6179129"/>
              <a:ext cx="4137944" cy="278"/>
            </a:xfrm>
            <a:prstGeom prst="line">
              <a:avLst/>
            </a:prstGeom>
            <a:ln>
              <a:solidFill>
                <a:srgbClr val="3583A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Straight Connector 37">
              <a:extLst>
                <a:ext uri="{FF2B5EF4-FFF2-40B4-BE49-F238E27FC236}">
                  <a16:creationId xmlns:a16="http://schemas.microsoft.com/office/drawing/2014/main" id="{7C1634D6-6C64-F2D6-171C-45EDBB3AF440}"/>
                </a:ext>
              </a:extLst>
            </p:cNvPr>
            <p:cNvSpPr/>
            <p:nvPr/>
          </p:nvSpPr>
          <p:spPr>
            <a:xfrm>
              <a:off x="2494879" y="5046883"/>
              <a:ext cx="5459675" cy="0"/>
            </a:xfrm>
            <a:prstGeom prst="line">
              <a:avLst/>
            </a:prstGeom>
            <a:ln>
              <a:solidFill>
                <a:srgbClr val="5C5D5F"/>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9" name="Straight Connector 38">
              <a:extLst>
                <a:ext uri="{FF2B5EF4-FFF2-40B4-BE49-F238E27FC236}">
                  <a16:creationId xmlns:a16="http://schemas.microsoft.com/office/drawing/2014/main" id="{5103C0AE-51C1-5F77-C47B-A60322B350A4}"/>
                </a:ext>
              </a:extLst>
            </p:cNvPr>
            <p:cNvSpPr/>
            <p:nvPr/>
          </p:nvSpPr>
          <p:spPr>
            <a:xfrm>
              <a:off x="3014914" y="3980083"/>
              <a:ext cx="5878481" cy="0"/>
            </a:xfrm>
            <a:prstGeom prst="line">
              <a:avLst/>
            </a:prstGeom>
            <a:ln>
              <a:solidFill>
                <a:srgbClr val="2BB673"/>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0" name="Straight Connector 39">
              <a:extLst>
                <a:ext uri="{FF2B5EF4-FFF2-40B4-BE49-F238E27FC236}">
                  <a16:creationId xmlns:a16="http://schemas.microsoft.com/office/drawing/2014/main" id="{29B951E7-0CCE-8B34-42C9-1AA12CAB70E0}"/>
                </a:ext>
              </a:extLst>
            </p:cNvPr>
            <p:cNvSpPr/>
            <p:nvPr/>
          </p:nvSpPr>
          <p:spPr>
            <a:xfrm>
              <a:off x="3014915" y="2913283"/>
              <a:ext cx="5878481" cy="0"/>
            </a:xfrm>
            <a:prstGeom prst="line">
              <a:avLst/>
            </a:prstGeom>
            <a:ln>
              <a:solidFill>
                <a:srgbClr val="00AAAD"/>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1" name="Straight Connector 40">
              <a:extLst>
                <a:ext uri="{FF2B5EF4-FFF2-40B4-BE49-F238E27FC236}">
                  <a16:creationId xmlns:a16="http://schemas.microsoft.com/office/drawing/2014/main" id="{F22AD547-BD2F-E2B5-6D11-E4A6BC720FEA}"/>
                </a:ext>
              </a:extLst>
            </p:cNvPr>
            <p:cNvSpPr/>
            <p:nvPr/>
          </p:nvSpPr>
          <p:spPr>
            <a:xfrm flipV="1">
              <a:off x="2573591" y="1821749"/>
              <a:ext cx="5029493" cy="28133"/>
            </a:xfrm>
            <a:prstGeom prst="line">
              <a:avLst/>
            </a:prstGeom>
            <a:ln>
              <a:solidFill>
                <a:srgbClr val="262262"/>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2" name="Straight Connector 41">
              <a:extLst>
                <a:ext uri="{FF2B5EF4-FFF2-40B4-BE49-F238E27FC236}">
                  <a16:creationId xmlns:a16="http://schemas.microsoft.com/office/drawing/2014/main" id="{420E73B5-E6FF-F263-BC1E-35430CC72145}"/>
                </a:ext>
              </a:extLst>
            </p:cNvPr>
            <p:cNvSpPr/>
            <p:nvPr/>
          </p:nvSpPr>
          <p:spPr>
            <a:xfrm>
              <a:off x="3014914" y="700452"/>
              <a:ext cx="4017042" cy="13507"/>
            </a:xfrm>
            <a:prstGeom prst="line">
              <a:avLst/>
            </a:prstGeom>
            <a:ln>
              <a:solidFill>
                <a:srgbClr val="590D1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6" name="Freeform: Shape 45">
              <a:extLst>
                <a:ext uri="{FF2B5EF4-FFF2-40B4-BE49-F238E27FC236}">
                  <a16:creationId xmlns:a16="http://schemas.microsoft.com/office/drawing/2014/main" id="{DF9C5803-5F01-2B1F-9219-7EEB74C41DEB}"/>
                </a:ext>
              </a:extLst>
            </p:cNvPr>
            <p:cNvSpPr/>
            <p:nvPr/>
          </p:nvSpPr>
          <p:spPr>
            <a:xfrm>
              <a:off x="7059956" y="500389"/>
              <a:ext cx="1037197" cy="407614"/>
            </a:xfrm>
            <a:custGeom>
              <a:avLst/>
              <a:gdLst>
                <a:gd name="connsiteX0" fmla="*/ 0 w 252191"/>
                <a:gd name="connsiteY0" fmla="*/ 0 h 914400"/>
                <a:gd name="connsiteX1" fmla="*/ 252191 w 252191"/>
                <a:gd name="connsiteY1" fmla="*/ 0 h 914400"/>
                <a:gd name="connsiteX2" fmla="*/ 252191 w 252191"/>
                <a:gd name="connsiteY2" fmla="*/ 914400 h 914400"/>
                <a:gd name="connsiteX3" fmla="*/ 0 w 252191"/>
                <a:gd name="connsiteY3" fmla="*/ 914400 h 914400"/>
                <a:gd name="connsiteX4" fmla="*/ 0 w 252191"/>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91" h="914400">
                  <a:moveTo>
                    <a:pt x="0" y="0"/>
                  </a:moveTo>
                  <a:lnTo>
                    <a:pt x="252191" y="0"/>
                  </a:lnTo>
                  <a:lnTo>
                    <a:pt x="252191" y="914400"/>
                  </a:lnTo>
                  <a:lnTo>
                    <a:pt x="0" y="914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54" tIns="0" rIns="22854" bIns="0" numCol="1" spcCol="1270" anchor="ctr" anchorCtr="0">
              <a:noAutofit/>
            </a:bodyPr>
            <a:lstStyle/>
            <a:p>
              <a:pPr algn="ctr" defTabSz="266620">
                <a:lnSpc>
                  <a:spcPct val="90000"/>
                </a:lnSpc>
                <a:spcBef>
                  <a:spcPct val="0"/>
                </a:spcBef>
                <a:spcAft>
                  <a:spcPct val="35000"/>
                </a:spcAft>
              </a:pPr>
              <a:r>
                <a:rPr lang="en-US" sz="3600"/>
                <a:t>SBA</a:t>
              </a:r>
              <a:endParaRPr lang="en-US" sz="4000"/>
            </a:p>
          </p:txBody>
        </p:sp>
        <p:sp>
          <p:nvSpPr>
            <p:cNvPr id="48" name="Freeform: Shape 47">
              <a:extLst>
                <a:ext uri="{FF2B5EF4-FFF2-40B4-BE49-F238E27FC236}">
                  <a16:creationId xmlns:a16="http://schemas.microsoft.com/office/drawing/2014/main" id="{A1A07FE7-873B-993D-4AF0-58BE14596EF6}"/>
                </a:ext>
              </a:extLst>
            </p:cNvPr>
            <p:cNvSpPr/>
            <p:nvPr/>
          </p:nvSpPr>
          <p:spPr>
            <a:xfrm>
              <a:off x="7692461" y="1548441"/>
              <a:ext cx="4102107" cy="464322"/>
            </a:xfrm>
            <a:custGeom>
              <a:avLst/>
              <a:gdLst>
                <a:gd name="connsiteX0" fmla="*/ 0 w 341497"/>
                <a:gd name="connsiteY0" fmla="*/ 0 h 914400"/>
                <a:gd name="connsiteX1" fmla="*/ 341497 w 341497"/>
                <a:gd name="connsiteY1" fmla="*/ 0 h 914400"/>
                <a:gd name="connsiteX2" fmla="*/ 341497 w 341497"/>
                <a:gd name="connsiteY2" fmla="*/ 914400 h 914400"/>
                <a:gd name="connsiteX3" fmla="*/ 0 w 341497"/>
                <a:gd name="connsiteY3" fmla="*/ 914400 h 914400"/>
                <a:gd name="connsiteX4" fmla="*/ 0 w 341497"/>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97" h="914400">
                  <a:moveTo>
                    <a:pt x="0" y="0"/>
                  </a:moveTo>
                  <a:lnTo>
                    <a:pt x="341497" y="0"/>
                  </a:lnTo>
                  <a:lnTo>
                    <a:pt x="341497" y="914400"/>
                  </a:lnTo>
                  <a:lnTo>
                    <a:pt x="0" y="914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54" tIns="0" rIns="22854" bIns="0" numCol="1" spcCol="1270" anchor="ctr" anchorCtr="0">
              <a:noAutofit/>
            </a:bodyPr>
            <a:lstStyle/>
            <a:p>
              <a:pPr algn="ctr" defTabSz="266620">
                <a:lnSpc>
                  <a:spcPct val="90000"/>
                </a:lnSpc>
                <a:spcBef>
                  <a:spcPct val="0"/>
                </a:spcBef>
                <a:spcAft>
                  <a:spcPct val="35000"/>
                </a:spcAft>
              </a:pPr>
              <a:r>
                <a:rPr lang="en-US" sz="3600"/>
                <a:t>Transition Courses</a:t>
              </a:r>
            </a:p>
          </p:txBody>
        </p:sp>
        <p:sp>
          <p:nvSpPr>
            <p:cNvPr id="50" name="Freeform: Shape 49">
              <a:extLst>
                <a:ext uri="{FF2B5EF4-FFF2-40B4-BE49-F238E27FC236}">
                  <a16:creationId xmlns:a16="http://schemas.microsoft.com/office/drawing/2014/main" id="{6D7EBA14-2449-CDFE-7585-800FEEB5F15E}"/>
                </a:ext>
              </a:extLst>
            </p:cNvPr>
            <p:cNvSpPr/>
            <p:nvPr/>
          </p:nvSpPr>
          <p:spPr>
            <a:xfrm>
              <a:off x="8928574" y="2660388"/>
              <a:ext cx="1493910" cy="468961"/>
            </a:xfrm>
            <a:custGeom>
              <a:avLst/>
              <a:gdLst>
                <a:gd name="connsiteX0" fmla="*/ 0 w 390144"/>
                <a:gd name="connsiteY0" fmla="*/ 0 h 914400"/>
                <a:gd name="connsiteX1" fmla="*/ 390144 w 390144"/>
                <a:gd name="connsiteY1" fmla="*/ 0 h 914400"/>
                <a:gd name="connsiteX2" fmla="*/ 390144 w 390144"/>
                <a:gd name="connsiteY2" fmla="*/ 914400 h 914400"/>
                <a:gd name="connsiteX3" fmla="*/ 0 w 390144"/>
                <a:gd name="connsiteY3" fmla="*/ 914400 h 914400"/>
                <a:gd name="connsiteX4" fmla="*/ 0 w 390144"/>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44" h="914400">
                  <a:moveTo>
                    <a:pt x="0" y="0"/>
                  </a:moveTo>
                  <a:lnTo>
                    <a:pt x="390144" y="0"/>
                  </a:lnTo>
                  <a:lnTo>
                    <a:pt x="390144" y="914400"/>
                  </a:lnTo>
                  <a:lnTo>
                    <a:pt x="0" y="914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54" tIns="0" rIns="22854" bIns="0" numCol="1" spcCol="1270" anchor="ctr" anchorCtr="0">
              <a:noAutofit/>
            </a:bodyPr>
            <a:lstStyle/>
            <a:p>
              <a:pPr defTabSz="266620">
                <a:lnSpc>
                  <a:spcPct val="90000"/>
                </a:lnSpc>
                <a:spcBef>
                  <a:spcPct val="0"/>
                </a:spcBef>
                <a:spcAft>
                  <a:spcPct val="35000"/>
                </a:spcAft>
              </a:pPr>
              <a:r>
                <a:rPr lang="en-US" sz="3600"/>
                <a:t>AP/IB</a:t>
              </a:r>
              <a:endParaRPr lang="en-US" sz="4000"/>
            </a:p>
          </p:txBody>
        </p:sp>
        <p:sp>
          <p:nvSpPr>
            <p:cNvPr id="52" name="Freeform: Shape 51">
              <a:extLst>
                <a:ext uri="{FF2B5EF4-FFF2-40B4-BE49-F238E27FC236}">
                  <a16:creationId xmlns:a16="http://schemas.microsoft.com/office/drawing/2014/main" id="{6EFD3D02-9D74-A926-6CB1-D49CCE89E35B}"/>
                </a:ext>
              </a:extLst>
            </p:cNvPr>
            <p:cNvSpPr/>
            <p:nvPr/>
          </p:nvSpPr>
          <p:spPr>
            <a:xfrm>
              <a:off x="8882558" y="3512579"/>
              <a:ext cx="2759126" cy="749990"/>
            </a:xfrm>
            <a:custGeom>
              <a:avLst/>
              <a:gdLst>
                <a:gd name="connsiteX0" fmla="*/ 0 w 390144"/>
                <a:gd name="connsiteY0" fmla="*/ 0 h 914400"/>
                <a:gd name="connsiteX1" fmla="*/ 390144 w 390144"/>
                <a:gd name="connsiteY1" fmla="*/ 0 h 914400"/>
                <a:gd name="connsiteX2" fmla="*/ 390144 w 390144"/>
                <a:gd name="connsiteY2" fmla="*/ 914400 h 914400"/>
                <a:gd name="connsiteX3" fmla="*/ 0 w 390144"/>
                <a:gd name="connsiteY3" fmla="*/ 914400 h 914400"/>
                <a:gd name="connsiteX4" fmla="*/ 0 w 390144"/>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44" h="914400">
                  <a:moveTo>
                    <a:pt x="0" y="0"/>
                  </a:moveTo>
                  <a:lnTo>
                    <a:pt x="390144" y="0"/>
                  </a:lnTo>
                  <a:lnTo>
                    <a:pt x="390144" y="914400"/>
                  </a:lnTo>
                  <a:lnTo>
                    <a:pt x="0" y="914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54" tIns="0" rIns="22854" bIns="0" numCol="1" spcCol="1270" anchor="ctr" anchorCtr="0">
              <a:noAutofit/>
            </a:bodyPr>
            <a:lstStyle/>
            <a:p>
              <a:pPr algn="ctr" defTabSz="266620">
                <a:lnSpc>
                  <a:spcPct val="90000"/>
                </a:lnSpc>
                <a:spcBef>
                  <a:spcPct val="0"/>
                </a:spcBef>
                <a:spcAft>
                  <a:spcPct val="35000"/>
                </a:spcAft>
              </a:pPr>
              <a:r>
                <a:rPr lang="en-US" sz="3600"/>
                <a:t>Dual Credit</a:t>
              </a:r>
            </a:p>
          </p:txBody>
        </p:sp>
        <p:sp>
          <p:nvSpPr>
            <p:cNvPr id="54" name="Freeform: Shape 53">
              <a:extLst>
                <a:ext uri="{FF2B5EF4-FFF2-40B4-BE49-F238E27FC236}">
                  <a16:creationId xmlns:a16="http://schemas.microsoft.com/office/drawing/2014/main" id="{8D168FF6-B3D4-C0FE-DBBF-296042C66EC7}"/>
                </a:ext>
              </a:extLst>
            </p:cNvPr>
            <p:cNvSpPr/>
            <p:nvPr/>
          </p:nvSpPr>
          <p:spPr>
            <a:xfrm>
              <a:off x="8012068" y="4778990"/>
              <a:ext cx="3693123" cy="648197"/>
            </a:xfrm>
            <a:custGeom>
              <a:avLst/>
              <a:gdLst>
                <a:gd name="connsiteX0" fmla="*/ 0 w 341497"/>
                <a:gd name="connsiteY0" fmla="*/ 0 h 914400"/>
                <a:gd name="connsiteX1" fmla="*/ 341497 w 341497"/>
                <a:gd name="connsiteY1" fmla="*/ 0 h 914400"/>
                <a:gd name="connsiteX2" fmla="*/ 341497 w 341497"/>
                <a:gd name="connsiteY2" fmla="*/ 914400 h 914400"/>
                <a:gd name="connsiteX3" fmla="*/ 0 w 341497"/>
                <a:gd name="connsiteY3" fmla="*/ 914400 h 914400"/>
                <a:gd name="connsiteX4" fmla="*/ 0 w 341497"/>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97" h="914400">
                  <a:moveTo>
                    <a:pt x="0" y="0"/>
                  </a:moveTo>
                  <a:lnTo>
                    <a:pt x="341497" y="0"/>
                  </a:lnTo>
                  <a:lnTo>
                    <a:pt x="341497" y="914400"/>
                  </a:lnTo>
                  <a:lnTo>
                    <a:pt x="0" y="914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54" tIns="0" rIns="22854" bIns="0" numCol="1" spcCol="1270" anchor="ctr" anchorCtr="0">
              <a:noAutofit/>
            </a:bodyPr>
            <a:lstStyle/>
            <a:p>
              <a:pPr defTabSz="266620">
                <a:lnSpc>
                  <a:spcPct val="90000"/>
                </a:lnSpc>
                <a:spcBef>
                  <a:spcPct val="0"/>
                </a:spcBef>
                <a:spcAft>
                  <a:spcPct val="35000"/>
                </a:spcAft>
              </a:pPr>
              <a:r>
                <a:rPr lang="en-US" sz="3600"/>
                <a:t>CTE Sequence</a:t>
              </a:r>
            </a:p>
          </p:txBody>
        </p:sp>
        <p:sp>
          <p:nvSpPr>
            <p:cNvPr id="56" name="Freeform: Shape 55">
              <a:extLst>
                <a:ext uri="{FF2B5EF4-FFF2-40B4-BE49-F238E27FC236}">
                  <a16:creationId xmlns:a16="http://schemas.microsoft.com/office/drawing/2014/main" id="{A0477135-0DED-2D31-20FA-9A80CFD2AD8A}"/>
                </a:ext>
              </a:extLst>
            </p:cNvPr>
            <p:cNvSpPr/>
            <p:nvPr/>
          </p:nvSpPr>
          <p:spPr>
            <a:xfrm>
              <a:off x="7037382" y="5919483"/>
              <a:ext cx="3918501" cy="589620"/>
            </a:xfrm>
            <a:custGeom>
              <a:avLst/>
              <a:gdLst>
                <a:gd name="connsiteX0" fmla="*/ 0 w 252191"/>
                <a:gd name="connsiteY0" fmla="*/ 0 h 914400"/>
                <a:gd name="connsiteX1" fmla="*/ 252191 w 252191"/>
                <a:gd name="connsiteY1" fmla="*/ 0 h 914400"/>
                <a:gd name="connsiteX2" fmla="*/ 252191 w 252191"/>
                <a:gd name="connsiteY2" fmla="*/ 914400 h 914400"/>
                <a:gd name="connsiteX3" fmla="*/ 0 w 252191"/>
                <a:gd name="connsiteY3" fmla="*/ 914400 h 914400"/>
                <a:gd name="connsiteX4" fmla="*/ 0 w 252191"/>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91" h="914400">
                  <a:moveTo>
                    <a:pt x="0" y="0"/>
                  </a:moveTo>
                  <a:lnTo>
                    <a:pt x="252191" y="0"/>
                  </a:lnTo>
                  <a:lnTo>
                    <a:pt x="252191" y="914400"/>
                  </a:lnTo>
                  <a:lnTo>
                    <a:pt x="0" y="914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54" tIns="0" rIns="22854" bIns="0" numCol="1" spcCol="1270" anchor="ctr" anchorCtr="0">
              <a:noAutofit/>
            </a:bodyPr>
            <a:lstStyle/>
            <a:p>
              <a:pPr defTabSz="266620">
                <a:lnSpc>
                  <a:spcPct val="90000"/>
                </a:lnSpc>
                <a:spcBef>
                  <a:spcPct val="0"/>
                </a:spcBef>
                <a:spcAft>
                  <a:spcPct val="35000"/>
                </a:spcAft>
              </a:pPr>
              <a:r>
                <a:rPr lang="en-US" sz="3600"/>
                <a:t>SAT/ACT/ASVAB</a:t>
              </a:r>
              <a:endParaRPr lang="en-US" sz="4000"/>
            </a:p>
          </p:txBody>
        </p:sp>
        <p:pic>
          <p:nvPicPr>
            <p:cNvPr id="1032" name="Picture 8">
              <a:extLst>
                <a:ext uri="{FF2B5EF4-FFF2-40B4-BE49-F238E27FC236}">
                  <a16:creationId xmlns:a16="http://schemas.microsoft.com/office/drawing/2014/main" id="{7839BC79-859C-C2B9-A147-1AEC543BA9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4221" y="239848"/>
              <a:ext cx="927735" cy="9303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07796C7-A1FD-50E7-3739-28EE49E574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5389" y="3532560"/>
              <a:ext cx="928006" cy="9280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E680BFF-366B-A69C-475E-11C0904DCC5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4553" y="2442675"/>
              <a:ext cx="928005" cy="9280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C216E9C6-0045-29B2-65FA-4BA6AD764AA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6105" y="1333995"/>
              <a:ext cx="927735" cy="92773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A7B6F330-F4F9-737E-371C-15A60E50325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7383" y="4587622"/>
              <a:ext cx="928006" cy="92800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09B00A09-E3AC-FED2-49E7-70CF25E7184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02362" y="5715404"/>
              <a:ext cx="928006" cy="92800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BCC7D7C5-53D2-6EE3-B434-48155D8C11A8}"/>
                </a:ext>
              </a:extLst>
            </p:cNvPr>
            <p:cNvSpPr/>
            <p:nvPr/>
          </p:nvSpPr>
          <p:spPr>
            <a:xfrm>
              <a:off x="290988" y="700906"/>
              <a:ext cx="5486400" cy="5481447"/>
            </a:xfrm>
            <a:prstGeom prst="ellipse">
              <a:avLst/>
            </a:prstGeom>
            <a:solidFill>
              <a:srgbClr val="590D10"/>
            </a:solidFill>
            <a:ln>
              <a:solidFill>
                <a:srgbClr val="590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AE327433-8CD4-ECA5-4F6C-4B7DEEBE22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160" y="829729"/>
              <a:ext cx="5205107" cy="5187698"/>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Audio 2">
            <a:hlinkClick r:id="" action="ppaction://media"/>
            <a:extLst>
              <a:ext uri="{FF2B5EF4-FFF2-40B4-BE49-F238E27FC236}">
                <a16:creationId xmlns:a16="http://schemas.microsoft.com/office/drawing/2014/main" id="{F0214384-F62A-C026-024B-460534C10379}"/>
              </a:ext>
            </a:extLst>
          </p:cNvPr>
          <p:cNvPicPr>
            <a:picLocks noChangeAspect="1"/>
          </p:cNvPicPr>
          <p:nvPr>
            <a:audioFile r:link="rId2"/>
            <p:extLst>
              <p:ext uri="{DAA4B4D4-6D71-4841-9C94-3DE7FCFB9230}">
                <p14:media xmlns:p14="http://schemas.microsoft.com/office/powerpoint/2010/main" r:embed="rId1"/>
              </p:ext>
            </p:extLst>
          </p:nvPr>
        </p:nvPicPr>
        <p:blipFill>
          <a:blip r:embed="rId12"/>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3555309150"/>
      </p:ext>
    </p:extLst>
  </p:cSld>
  <p:clrMapOvr>
    <a:masterClrMapping/>
  </p:clrMapOvr>
  <mc:AlternateContent xmlns:mc="http://schemas.openxmlformats.org/markup-compatibility/2006">
    <mc:Choice xmlns:p14="http://schemas.microsoft.com/office/powerpoint/2010/main" Requires="p14">
      <p:transition spd="med" p14:dur="700" advTm="15614">
        <p:fade/>
      </p:transition>
    </mc:Choice>
    <mc:Fallback>
      <p:transition spd="med" advTm="1561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E273F69-1A2A-86A1-F4CB-F207A391EEC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47371" y="2043868"/>
            <a:ext cx="6740694" cy="3808489"/>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CDA62B-60F9-177B-E928-18D9D6769B35}"/>
              </a:ext>
            </a:extLst>
          </p:cNvPr>
          <p:cNvSpPr>
            <a:spLocks noGrp="1"/>
          </p:cNvSpPr>
          <p:nvPr>
            <p:ph type="title"/>
          </p:nvPr>
        </p:nvSpPr>
        <p:spPr>
          <a:xfrm>
            <a:off x="1694043" y="309259"/>
            <a:ext cx="8800738" cy="830793"/>
          </a:xfrm>
        </p:spPr>
        <p:txBody>
          <a:bodyPr anchor="ctr">
            <a:normAutofit fontScale="90000"/>
          </a:bodyPr>
          <a:lstStyle/>
          <a:p>
            <a:r>
              <a:rPr lang="en-US" sz="4000"/>
              <a:t>What is a Graduation Pathway?</a:t>
            </a:r>
          </a:p>
        </p:txBody>
      </p:sp>
      <p:sp>
        <p:nvSpPr>
          <p:cNvPr id="4" name="Content Placeholder 7">
            <a:extLst>
              <a:ext uri="{FF2B5EF4-FFF2-40B4-BE49-F238E27FC236}">
                <a16:creationId xmlns:a16="http://schemas.microsoft.com/office/drawing/2014/main" id="{69F3A068-5F88-11CC-4201-4671D9B9AB3B}"/>
              </a:ext>
            </a:extLst>
          </p:cNvPr>
          <p:cNvSpPr txBox="1">
            <a:spLocks/>
          </p:cNvSpPr>
          <p:nvPr/>
        </p:nvSpPr>
        <p:spPr>
          <a:xfrm>
            <a:off x="760412" y="1471613"/>
            <a:ext cx="3886200" cy="4953000"/>
          </a:xfrm>
          <a:prstGeom prst="roundRect">
            <a:avLst/>
          </a:prstGeom>
          <a:ln w="19050" cap="flat" cmpd="sng" algn="ctr">
            <a:solidFill>
              <a:schemeClr val="accent3"/>
            </a:solidFill>
            <a:prstDash val="solid"/>
          </a:ln>
          <a:effectLst>
            <a:outerShdw blurRad="63500" sx="102000" sy="102000" algn="ctr" rotWithShape="0">
              <a:schemeClr val="tx1">
                <a:alpha val="40000"/>
              </a:schemeClr>
            </a:outerShdw>
            <a:softEdge rad="0"/>
          </a:effectLst>
        </p:spPr>
        <p:style>
          <a:lnRef idx="2">
            <a:schemeClr val="accent3"/>
          </a:lnRef>
          <a:fillRef idx="1">
            <a:schemeClr val="lt1"/>
          </a:fillRef>
          <a:effectRef idx="0">
            <a:schemeClr val="accent3"/>
          </a:effectRef>
          <a:fontRef idx="minor">
            <a:schemeClr val="dk1"/>
          </a:fontRef>
        </p:style>
        <p:txBody>
          <a:bodyPr anchor="ctr">
            <a:normAutofit lnSpcReduction="10000"/>
          </a:bodyPr>
          <a:lstStyle>
            <a:lvl1pPr marL="228531" indent="-228531" algn="l" defTabSz="914126" rtl="0" eaLnBrk="1" latinLnBrk="0" hangingPunct="1">
              <a:lnSpc>
                <a:spcPct val="120000"/>
              </a:lnSpc>
              <a:spcBef>
                <a:spcPts val="1000"/>
              </a:spcBef>
              <a:buClr>
                <a:schemeClr val="tx1"/>
              </a:buClr>
              <a:buFont typeface="Arial" panose="020B0604020202020204" pitchFamily="34" charset="0"/>
              <a:buChar char="•"/>
              <a:defRPr sz="1999" kern="1200" cap="all" baseline="0">
                <a:solidFill>
                  <a:schemeClr val="dk1"/>
                </a:solidFill>
                <a:effectLst/>
                <a:latin typeface="+mn-lt"/>
                <a:ea typeface="+mn-ea"/>
                <a:cs typeface="+mn-cs"/>
              </a:defRPr>
            </a:lvl1pPr>
            <a:lvl2pPr marL="685594" indent="-228531" algn="l" defTabSz="914126" rtl="0" eaLnBrk="1" latinLnBrk="0" hangingPunct="1">
              <a:lnSpc>
                <a:spcPct val="120000"/>
              </a:lnSpc>
              <a:spcBef>
                <a:spcPts val="500"/>
              </a:spcBef>
              <a:buClr>
                <a:schemeClr val="tx1"/>
              </a:buClr>
              <a:buFont typeface="Arial" panose="020B0604020202020204" pitchFamily="34" charset="0"/>
              <a:buChar char="•"/>
              <a:defRPr sz="1799" kern="1200" cap="all" baseline="0">
                <a:solidFill>
                  <a:schemeClr val="dk1"/>
                </a:solidFill>
                <a:effectLst/>
                <a:latin typeface="+mn-lt"/>
                <a:ea typeface="+mn-ea"/>
                <a:cs typeface="+mn-cs"/>
              </a:defRPr>
            </a:lvl2pPr>
            <a:lvl3pPr marL="1142657" indent="-228531" algn="l" defTabSz="914126"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dk1"/>
                </a:solidFill>
                <a:effectLst/>
                <a:latin typeface="+mn-lt"/>
                <a:ea typeface="+mn-ea"/>
                <a:cs typeface="+mn-cs"/>
              </a:defRPr>
            </a:lvl3pPr>
            <a:lvl4pPr marL="1599720"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4pPr>
            <a:lvl5pPr marL="2056783"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5pPr>
            <a:lvl6pPr marL="2513846"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6pPr>
            <a:lvl7pPr marL="2970908"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7pPr>
            <a:lvl8pPr marL="3427971"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8pPr>
            <a:lvl9pPr marL="3885034"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9pPr>
          </a:lstStyle>
          <a:p>
            <a:pPr marL="0" indent="0" algn="ctr">
              <a:buNone/>
            </a:pPr>
            <a:r>
              <a:rPr lang="en-US" sz="2800" cap="none"/>
              <a:t>The graduation pathway is a state requirement that allows students to  </a:t>
            </a:r>
            <a:r>
              <a:rPr lang="en-US" sz="2800" cap="none">
                <a:effectLst/>
                <a:ea typeface="Calibri" panose="020F0502020204030204" pitchFamily="34" charset="0"/>
                <a:cs typeface="Calibri" panose="020F0502020204030204" pitchFamily="34" charset="0"/>
              </a:rPr>
              <a:t>demonstrate readiness for a meaningful first step after high school.  </a:t>
            </a:r>
            <a:endParaRPr lang="en-US" sz="2800" cap="none"/>
          </a:p>
        </p:txBody>
      </p:sp>
      <p:pic>
        <p:nvPicPr>
          <p:cNvPr id="18" name="Audio 17">
            <a:hlinkClick r:id="" action="ppaction://media"/>
            <a:extLst>
              <a:ext uri="{FF2B5EF4-FFF2-40B4-BE49-F238E27FC236}">
                <a16:creationId xmlns:a16="http://schemas.microsoft.com/office/drawing/2014/main" id="{032B4C69-EB9D-9B3B-40BB-43693B75AFFF}"/>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1901610436"/>
      </p:ext>
    </p:extLst>
  </p:cSld>
  <p:clrMapOvr>
    <a:masterClrMapping/>
  </p:clrMapOvr>
  <mc:AlternateContent xmlns:mc="http://schemas.openxmlformats.org/markup-compatibility/2006">
    <mc:Choice xmlns:p14="http://schemas.microsoft.com/office/powerpoint/2010/main" Requires="p14">
      <p:transition spd="med" p14:dur="700" advTm="11577">
        <p:fade/>
      </p:transition>
    </mc:Choice>
    <mc:Fallback>
      <p:transition spd="med" advTm="115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0BBFC5D-FAA6-8B1C-5EA2-45FA176FB576}"/>
              </a:ext>
            </a:extLst>
          </p:cNvPr>
          <p:cNvGrpSpPr/>
          <p:nvPr/>
        </p:nvGrpSpPr>
        <p:grpSpPr>
          <a:xfrm>
            <a:off x="611116" y="227219"/>
            <a:ext cx="11503580" cy="6403562"/>
            <a:chOff x="290988" y="239848"/>
            <a:chExt cx="11503580" cy="6403562"/>
          </a:xfrm>
        </p:grpSpPr>
        <p:sp>
          <p:nvSpPr>
            <p:cNvPr id="37" name="Straight Connector 36">
              <a:extLst>
                <a:ext uri="{FF2B5EF4-FFF2-40B4-BE49-F238E27FC236}">
                  <a16:creationId xmlns:a16="http://schemas.microsoft.com/office/drawing/2014/main" id="{B78C4EAC-90A9-F91D-475F-85AD1645ED54}"/>
                </a:ext>
              </a:extLst>
            </p:cNvPr>
            <p:cNvSpPr/>
            <p:nvPr/>
          </p:nvSpPr>
          <p:spPr>
            <a:xfrm>
              <a:off x="2892424" y="6179129"/>
              <a:ext cx="4137944" cy="278"/>
            </a:xfrm>
            <a:prstGeom prst="line">
              <a:avLst/>
            </a:prstGeom>
            <a:ln>
              <a:solidFill>
                <a:srgbClr val="3583A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Straight Connector 37">
              <a:extLst>
                <a:ext uri="{FF2B5EF4-FFF2-40B4-BE49-F238E27FC236}">
                  <a16:creationId xmlns:a16="http://schemas.microsoft.com/office/drawing/2014/main" id="{7C1634D6-6C64-F2D6-171C-45EDBB3AF440}"/>
                </a:ext>
              </a:extLst>
            </p:cNvPr>
            <p:cNvSpPr/>
            <p:nvPr/>
          </p:nvSpPr>
          <p:spPr>
            <a:xfrm>
              <a:off x="2494879" y="5046883"/>
              <a:ext cx="5459675" cy="0"/>
            </a:xfrm>
            <a:prstGeom prst="line">
              <a:avLst/>
            </a:prstGeom>
            <a:ln>
              <a:solidFill>
                <a:srgbClr val="5C5D5F"/>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9" name="Straight Connector 38">
              <a:extLst>
                <a:ext uri="{FF2B5EF4-FFF2-40B4-BE49-F238E27FC236}">
                  <a16:creationId xmlns:a16="http://schemas.microsoft.com/office/drawing/2014/main" id="{5103C0AE-51C1-5F77-C47B-A60322B350A4}"/>
                </a:ext>
              </a:extLst>
            </p:cNvPr>
            <p:cNvSpPr/>
            <p:nvPr/>
          </p:nvSpPr>
          <p:spPr>
            <a:xfrm>
              <a:off x="3014914" y="3980083"/>
              <a:ext cx="5878481" cy="0"/>
            </a:xfrm>
            <a:prstGeom prst="line">
              <a:avLst/>
            </a:prstGeom>
            <a:ln>
              <a:solidFill>
                <a:srgbClr val="2BB673"/>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0" name="Straight Connector 39">
              <a:extLst>
                <a:ext uri="{FF2B5EF4-FFF2-40B4-BE49-F238E27FC236}">
                  <a16:creationId xmlns:a16="http://schemas.microsoft.com/office/drawing/2014/main" id="{29B951E7-0CCE-8B34-42C9-1AA12CAB70E0}"/>
                </a:ext>
              </a:extLst>
            </p:cNvPr>
            <p:cNvSpPr/>
            <p:nvPr/>
          </p:nvSpPr>
          <p:spPr>
            <a:xfrm>
              <a:off x="3014915" y="2913283"/>
              <a:ext cx="5878481" cy="0"/>
            </a:xfrm>
            <a:prstGeom prst="line">
              <a:avLst/>
            </a:prstGeom>
            <a:ln>
              <a:solidFill>
                <a:srgbClr val="00AAAD"/>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1" name="Straight Connector 40">
              <a:extLst>
                <a:ext uri="{FF2B5EF4-FFF2-40B4-BE49-F238E27FC236}">
                  <a16:creationId xmlns:a16="http://schemas.microsoft.com/office/drawing/2014/main" id="{F22AD547-BD2F-E2B5-6D11-E4A6BC720FEA}"/>
                </a:ext>
              </a:extLst>
            </p:cNvPr>
            <p:cNvSpPr/>
            <p:nvPr/>
          </p:nvSpPr>
          <p:spPr>
            <a:xfrm flipV="1">
              <a:off x="2573591" y="1821749"/>
              <a:ext cx="5029493" cy="28133"/>
            </a:xfrm>
            <a:prstGeom prst="line">
              <a:avLst/>
            </a:prstGeom>
            <a:ln>
              <a:solidFill>
                <a:srgbClr val="262262"/>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2" name="Straight Connector 41">
              <a:extLst>
                <a:ext uri="{FF2B5EF4-FFF2-40B4-BE49-F238E27FC236}">
                  <a16:creationId xmlns:a16="http://schemas.microsoft.com/office/drawing/2014/main" id="{420E73B5-E6FF-F263-BC1E-35430CC72145}"/>
                </a:ext>
              </a:extLst>
            </p:cNvPr>
            <p:cNvSpPr/>
            <p:nvPr/>
          </p:nvSpPr>
          <p:spPr>
            <a:xfrm>
              <a:off x="3014914" y="700452"/>
              <a:ext cx="4017042" cy="13507"/>
            </a:xfrm>
            <a:prstGeom prst="line">
              <a:avLst/>
            </a:prstGeom>
            <a:ln>
              <a:solidFill>
                <a:srgbClr val="590D1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6" name="Freeform: Shape 45">
              <a:extLst>
                <a:ext uri="{FF2B5EF4-FFF2-40B4-BE49-F238E27FC236}">
                  <a16:creationId xmlns:a16="http://schemas.microsoft.com/office/drawing/2014/main" id="{DF9C5803-5F01-2B1F-9219-7EEB74C41DEB}"/>
                </a:ext>
              </a:extLst>
            </p:cNvPr>
            <p:cNvSpPr/>
            <p:nvPr/>
          </p:nvSpPr>
          <p:spPr>
            <a:xfrm>
              <a:off x="7059956" y="500389"/>
              <a:ext cx="1037197" cy="407614"/>
            </a:xfrm>
            <a:custGeom>
              <a:avLst/>
              <a:gdLst>
                <a:gd name="connsiteX0" fmla="*/ 0 w 252191"/>
                <a:gd name="connsiteY0" fmla="*/ 0 h 914400"/>
                <a:gd name="connsiteX1" fmla="*/ 252191 w 252191"/>
                <a:gd name="connsiteY1" fmla="*/ 0 h 914400"/>
                <a:gd name="connsiteX2" fmla="*/ 252191 w 252191"/>
                <a:gd name="connsiteY2" fmla="*/ 914400 h 914400"/>
                <a:gd name="connsiteX3" fmla="*/ 0 w 252191"/>
                <a:gd name="connsiteY3" fmla="*/ 914400 h 914400"/>
                <a:gd name="connsiteX4" fmla="*/ 0 w 252191"/>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91" h="914400">
                  <a:moveTo>
                    <a:pt x="0" y="0"/>
                  </a:moveTo>
                  <a:lnTo>
                    <a:pt x="252191" y="0"/>
                  </a:lnTo>
                  <a:lnTo>
                    <a:pt x="252191" y="914400"/>
                  </a:lnTo>
                  <a:lnTo>
                    <a:pt x="0" y="914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54" tIns="0" rIns="22854" bIns="0" numCol="1" spcCol="1270" anchor="ctr" anchorCtr="0">
              <a:noAutofit/>
            </a:bodyPr>
            <a:lstStyle/>
            <a:p>
              <a:pPr algn="ctr" defTabSz="266620">
                <a:lnSpc>
                  <a:spcPct val="90000"/>
                </a:lnSpc>
                <a:spcBef>
                  <a:spcPct val="0"/>
                </a:spcBef>
                <a:spcAft>
                  <a:spcPct val="35000"/>
                </a:spcAft>
              </a:pPr>
              <a:r>
                <a:rPr lang="en-US" sz="3600"/>
                <a:t>SBA</a:t>
              </a:r>
              <a:endParaRPr lang="en-US" sz="4000"/>
            </a:p>
          </p:txBody>
        </p:sp>
        <p:sp>
          <p:nvSpPr>
            <p:cNvPr id="48" name="Freeform: Shape 47">
              <a:extLst>
                <a:ext uri="{FF2B5EF4-FFF2-40B4-BE49-F238E27FC236}">
                  <a16:creationId xmlns:a16="http://schemas.microsoft.com/office/drawing/2014/main" id="{A1A07FE7-873B-993D-4AF0-58BE14596EF6}"/>
                </a:ext>
              </a:extLst>
            </p:cNvPr>
            <p:cNvSpPr/>
            <p:nvPr/>
          </p:nvSpPr>
          <p:spPr>
            <a:xfrm>
              <a:off x="7692461" y="1548441"/>
              <a:ext cx="4102107" cy="464322"/>
            </a:xfrm>
            <a:custGeom>
              <a:avLst/>
              <a:gdLst>
                <a:gd name="connsiteX0" fmla="*/ 0 w 341497"/>
                <a:gd name="connsiteY0" fmla="*/ 0 h 914400"/>
                <a:gd name="connsiteX1" fmla="*/ 341497 w 341497"/>
                <a:gd name="connsiteY1" fmla="*/ 0 h 914400"/>
                <a:gd name="connsiteX2" fmla="*/ 341497 w 341497"/>
                <a:gd name="connsiteY2" fmla="*/ 914400 h 914400"/>
                <a:gd name="connsiteX3" fmla="*/ 0 w 341497"/>
                <a:gd name="connsiteY3" fmla="*/ 914400 h 914400"/>
                <a:gd name="connsiteX4" fmla="*/ 0 w 341497"/>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97" h="914400">
                  <a:moveTo>
                    <a:pt x="0" y="0"/>
                  </a:moveTo>
                  <a:lnTo>
                    <a:pt x="341497" y="0"/>
                  </a:lnTo>
                  <a:lnTo>
                    <a:pt x="341497" y="914400"/>
                  </a:lnTo>
                  <a:lnTo>
                    <a:pt x="0" y="914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54" tIns="0" rIns="22854" bIns="0" numCol="1" spcCol="1270" anchor="ctr" anchorCtr="0">
              <a:noAutofit/>
            </a:bodyPr>
            <a:lstStyle/>
            <a:p>
              <a:pPr algn="ctr" defTabSz="266620">
                <a:lnSpc>
                  <a:spcPct val="90000"/>
                </a:lnSpc>
                <a:spcBef>
                  <a:spcPct val="0"/>
                </a:spcBef>
                <a:spcAft>
                  <a:spcPct val="35000"/>
                </a:spcAft>
              </a:pPr>
              <a:r>
                <a:rPr lang="en-US" sz="3600"/>
                <a:t>Bridges and Transition Courses</a:t>
              </a:r>
            </a:p>
          </p:txBody>
        </p:sp>
        <p:sp>
          <p:nvSpPr>
            <p:cNvPr id="50" name="Freeform: Shape 49">
              <a:extLst>
                <a:ext uri="{FF2B5EF4-FFF2-40B4-BE49-F238E27FC236}">
                  <a16:creationId xmlns:a16="http://schemas.microsoft.com/office/drawing/2014/main" id="{6D7EBA14-2449-CDFE-7585-800FEEB5F15E}"/>
                </a:ext>
              </a:extLst>
            </p:cNvPr>
            <p:cNvSpPr/>
            <p:nvPr/>
          </p:nvSpPr>
          <p:spPr>
            <a:xfrm>
              <a:off x="8928574" y="2660388"/>
              <a:ext cx="1493910" cy="468961"/>
            </a:xfrm>
            <a:custGeom>
              <a:avLst/>
              <a:gdLst>
                <a:gd name="connsiteX0" fmla="*/ 0 w 390144"/>
                <a:gd name="connsiteY0" fmla="*/ 0 h 914400"/>
                <a:gd name="connsiteX1" fmla="*/ 390144 w 390144"/>
                <a:gd name="connsiteY1" fmla="*/ 0 h 914400"/>
                <a:gd name="connsiteX2" fmla="*/ 390144 w 390144"/>
                <a:gd name="connsiteY2" fmla="*/ 914400 h 914400"/>
                <a:gd name="connsiteX3" fmla="*/ 0 w 390144"/>
                <a:gd name="connsiteY3" fmla="*/ 914400 h 914400"/>
                <a:gd name="connsiteX4" fmla="*/ 0 w 390144"/>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44" h="914400">
                  <a:moveTo>
                    <a:pt x="0" y="0"/>
                  </a:moveTo>
                  <a:lnTo>
                    <a:pt x="390144" y="0"/>
                  </a:lnTo>
                  <a:lnTo>
                    <a:pt x="390144" y="914400"/>
                  </a:lnTo>
                  <a:lnTo>
                    <a:pt x="0" y="914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54" tIns="0" rIns="22854" bIns="0" numCol="1" spcCol="1270" anchor="ctr" anchorCtr="0">
              <a:noAutofit/>
            </a:bodyPr>
            <a:lstStyle/>
            <a:p>
              <a:pPr defTabSz="266620">
                <a:lnSpc>
                  <a:spcPct val="90000"/>
                </a:lnSpc>
                <a:spcBef>
                  <a:spcPct val="0"/>
                </a:spcBef>
                <a:spcAft>
                  <a:spcPct val="35000"/>
                </a:spcAft>
              </a:pPr>
              <a:r>
                <a:rPr lang="en-US" sz="3600"/>
                <a:t>AP/IB</a:t>
              </a:r>
              <a:endParaRPr lang="en-US" sz="4000"/>
            </a:p>
          </p:txBody>
        </p:sp>
        <p:sp>
          <p:nvSpPr>
            <p:cNvPr id="52" name="Freeform: Shape 51">
              <a:extLst>
                <a:ext uri="{FF2B5EF4-FFF2-40B4-BE49-F238E27FC236}">
                  <a16:creationId xmlns:a16="http://schemas.microsoft.com/office/drawing/2014/main" id="{6EFD3D02-9D74-A926-6CB1-D49CCE89E35B}"/>
                </a:ext>
              </a:extLst>
            </p:cNvPr>
            <p:cNvSpPr/>
            <p:nvPr/>
          </p:nvSpPr>
          <p:spPr>
            <a:xfrm>
              <a:off x="8882558" y="3512579"/>
              <a:ext cx="2759126" cy="749990"/>
            </a:xfrm>
            <a:custGeom>
              <a:avLst/>
              <a:gdLst>
                <a:gd name="connsiteX0" fmla="*/ 0 w 390144"/>
                <a:gd name="connsiteY0" fmla="*/ 0 h 914400"/>
                <a:gd name="connsiteX1" fmla="*/ 390144 w 390144"/>
                <a:gd name="connsiteY1" fmla="*/ 0 h 914400"/>
                <a:gd name="connsiteX2" fmla="*/ 390144 w 390144"/>
                <a:gd name="connsiteY2" fmla="*/ 914400 h 914400"/>
                <a:gd name="connsiteX3" fmla="*/ 0 w 390144"/>
                <a:gd name="connsiteY3" fmla="*/ 914400 h 914400"/>
                <a:gd name="connsiteX4" fmla="*/ 0 w 390144"/>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44" h="914400">
                  <a:moveTo>
                    <a:pt x="0" y="0"/>
                  </a:moveTo>
                  <a:lnTo>
                    <a:pt x="390144" y="0"/>
                  </a:lnTo>
                  <a:lnTo>
                    <a:pt x="390144" y="914400"/>
                  </a:lnTo>
                  <a:lnTo>
                    <a:pt x="0" y="914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54" tIns="0" rIns="22854" bIns="0" numCol="1" spcCol="1270" anchor="ctr" anchorCtr="0">
              <a:noAutofit/>
            </a:bodyPr>
            <a:lstStyle/>
            <a:p>
              <a:pPr algn="ctr" defTabSz="266620">
                <a:lnSpc>
                  <a:spcPct val="90000"/>
                </a:lnSpc>
                <a:spcBef>
                  <a:spcPct val="0"/>
                </a:spcBef>
                <a:spcAft>
                  <a:spcPct val="35000"/>
                </a:spcAft>
              </a:pPr>
              <a:r>
                <a:rPr lang="en-US" sz="3600"/>
                <a:t>Dual Credit</a:t>
              </a:r>
            </a:p>
          </p:txBody>
        </p:sp>
        <p:sp>
          <p:nvSpPr>
            <p:cNvPr id="54" name="Freeform: Shape 53">
              <a:extLst>
                <a:ext uri="{FF2B5EF4-FFF2-40B4-BE49-F238E27FC236}">
                  <a16:creationId xmlns:a16="http://schemas.microsoft.com/office/drawing/2014/main" id="{8D168FF6-B3D4-C0FE-DBBF-296042C66EC7}"/>
                </a:ext>
              </a:extLst>
            </p:cNvPr>
            <p:cNvSpPr/>
            <p:nvPr/>
          </p:nvSpPr>
          <p:spPr>
            <a:xfrm>
              <a:off x="8012068" y="4778990"/>
              <a:ext cx="3693123" cy="648197"/>
            </a:xfrm>
            <a:custGeom>
              <a:avLst/>
              <a:gdLst>
                <a:gd name="connsiteX0" fmla="*/ 0 w 341497"/>
                <a:gd name="connsiteY0" fmla="*/ 0 h 914400"/>
                <a:gd name="connsiteX1" fmla="*/ 341497 w 341497"/>
                <a:gd name="connsiteY1" fmla="*/ 0 h 914400"/>
                <a:gd name="connsiteX2" fmla="*/ 341497 w 341497"/>
                <a:gd name="connsiteY2" fmla="*/ 914400 h 914400"/>
                <a:gd name="connsiteX3" fmla="*/ 0 w 341497"/>
                <a:gd name="connsiteY3" fmla="*/ 914400 h 914400"/>
                <a:gd name="connsiteX4" fmla="*/ 0 w 341497"/>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97" h="914400">
                  <a:moveTo>
                    <a:pt x="0" y="0"/>
                  </a:moveTo>
                  <a:lnTo>
                    <a:pt x="341497" y="0"/>
                  </a:lnTo>
                  <a:lnTo>
                    <a:pt x="341497" y="914400"/>
                  </a:lnTo>
                  <a:lnTo>
                    <a:pt x="0" y="914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54" tIns="0" rIns="22854" bIns="0" numCol="1" spcCol="1270" anchor="ctr" anchorCtr="0">
              <a:noAutofit/>
            </a:bodyPr>
            <a:lstStyle/>
            <a:p>
              <a:pPr defTabSz="266620">
                <a:lnSpc>
                  <a:spcPct val="90000"/>
                </a:lnSpc>
                <a:spcBef>
                  <a:spcPct val="0"/>
                </a:spcBef>
                <a:spcAft>
                  <a:spcPct val="35000"/>
                </a:spcAft>
              </a:pPr>
              <a:r>
                <a:rPr lang="en-US" sz="3600"/>
                <a:t>CTE Sequence</a:t>
              </a:r>
            </a:p>
          </p:txBody>
        </p:sp>
        <p:sp>
          <p:nvSpPr>
            <p:cNvPr id="56" name="Freeform: Shape 55">
              <a:extLst>
                <a:ext uri="{FF2B5EF4-FFF2-40B4-BE49-F238E27FC236}">
                  <a16:creationId xmlns:a16="http://schemas.microsoft.com/office/drawing/2014/main" id="{A0477135-0DED-2D31-20FA-9A80CFD2AD8A}"/>
                </a:ext>
              </a:extLst>
            </p:cNvPr>
            <p:cNvSpPr/>
            <p:nvPr/>
          </p:nvSpPr>
          <p:spPr>
            <a:xfrm>
              <a:off x="7037382" y="5919483"/>
              <a:ext cx="3918501" cy="589620"/>
            </a:xfrm>
            <a:custGeom>
              <a:avLst/>
              <a:gdLst>
                <a:gd name="connsiteX0" fmla="*/ 0 w 252191"/>
                <a:gd name="connsiteY0" fmla="*/ 0 h 914400"/>
                <a:gd name="connsiteX1" fmla="*/ 252191 w 252191"/>
                <a:gd name="connsiteY1" fmla="*/ 0 h 914400"/>
                <a:gd name="connsiteX2" fmla="*/ 252191 w 252191"/>
                <a:gd name="connsiteY2" fmla="*/ 914400 h 914400"/>
                <a:gd name="connsiteX3" fmla="*/ 0 w 252191"/>
                <a:gd name="connsiteY3" fmla="*/ 914400 h 914400"/>
                <a:gd name="connsiteX4" fmla="*/ 0 w 252191"/>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91" h="914400">
                  <a:moveTo>
                    <a:pt x="0" y="0"/>
                  </a:moveTo>
                  <a:lnTo>
                    <a:pt x="252191" y="0"/>
                  </a:lnTo>
                  <a:lnTo>
                    <a:pt x="252191" y="914400"/>
                  </a:lnTo>
                  <a:lnTo>
                    <a:pt x="0" y="914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54" tIns="0" rIns="22854" bIns="0" numCol="1" spcCol="1270" anchor="ctr" anchorCtr="0">
              <a:noAutofit/>
            </a:bodyPr>
            <a:lstStyle/>
            <a:p>
              <a:pPr defTabSz="266620">
                <a:lnSpc>
                  <a:spcPct val="90000"/>
                </a:lnSpc>
                <a:spcBef>
                  <a:spcPct val="0"/>
                </a:spcBef>
                <a:spcAft>
                  <a:spcPct val="35000"/>
                </a:spcAft>
              </a:pPr>
              <a:r>
                <a:rPr lang="en-US" sz="3600"/>
                <a:t>SAT/ACT/ASVAB</a:t>
              </a:r>
              <a:endParaRPr lang="en-US" sz="4000"/>
            </a:p>
          </p:txBody>
        </p:sp>
        <p:pic>
          <p:nvPicPr>
            <p:cNvPr id="1032" name="Picture 8">
              <a:extLst>
                <a:ext uri="{FF2B5EF4-FFF2-40B4-BE49-F238E27FC236}">
                  <a16:creationId xmlns:a16="http://schemas.microsoft.com/office/drawing/2014/main" id="{7839BC79-859C-C2B9-A147-1AEC543BA9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4221" y="239848"/>
              <a:ext cx="927735" cy="9303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07796C7-A1FD-50E7-3739-28EE49E574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5389" y="3532560"/>
              <a:ext cx="928006" cy="9280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E680BFF-366B-A69C-475E-11C0904DCC5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4553" y="2442675"/>
              <a:ext cx="928005" cy="9280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C216E9C6-0045-29B2-65FA-4BA6AD764AA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6105" y="1333995"/>
              <a:ext cx="927735" cy="92773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A7B6F330-F4F9-737E-371C-15A60E50325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7383" y="4587622"/>
              <a:ext cx="928006" cy="92800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09B00A09-E3AC-FED2-49E7-70CF25E7184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02362" y="5715404"/>
              <a:ext cx="928006" cy="92800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BCC7D7C5-53D2-6EE3-B434-48155D8C11A8}"/>
                </a:ext>
              </a:extLst>
            </p:cNvPr>
            <p:cNvSpPr/>
            <p:nvPr/>
          </p:nvSpPr>
          <p:spPr>
            <a:xfrm>
              <a:off x="290988" y="700906"/>
              <a:ext cx="5486400" cy="5481447"/>
            </a:xfrm>
            <a:prstGeom prst="ellipse">
              <a:avLst/>
            </a:prstGeom>
            <a:solidFill>
              <a:srgbClr val="590D10"/>
            </a:solidFill>
            <a:ln>
              <a:solidFill>
                <a:srgbClr val="590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AE327433-8CD4-ECA5-4F6C-4B7DEEBE22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160" y="829729"/>
              <a:ext cx="5205107" cy="5187698"/>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Audio 4">
            <a:hlinkClick r:id="" action="ppaction://media"/>
            <a:extLst>
              <a:ext uri="{FF2B5EF4-FFF2-40B4-BE49-F238E27FC236}">
                <a16:creationId xmlns:a16="http://schemas.microsoft.com/office/drawing/2014/main" id="{45662ABE-7266-A21D-A325-BBCB9712E12A}"/>
              </a:ext>
            </a:extLst>
          </p:cNvPr>
          <p:cNvPicPr>
            <a:picLocks noChangeAspect="1"/>
          </p:cNvPicPr>
          <p:nvPr>
            <a:audioFile r:link="rId2"/>
            <p:extLst>
              <p:ext uri="{DAA4B4D4-6D71-4841-9C94-3DE7FCFB9230}">
                <p14:media xmlns:p14="http://schemas.microsoft.com/office/powerpoint/2010/main" r:embed="rId1"/>
              </p:ext>
            </p:extLst>
          </p:nvPr>
        </p:nvPicPr>
        <p:blipFill>
          <a:blip r:embed="rId12"/>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2813285779"/>
      </p:ext>
    </p:extLst>
  </p:cSld>
  <p:clrMapOvr>
    <a:masterClrMapping/>
  </p:clrMapOvr>
  <mc:AlternateContent xmlns:mc="http://schemas.openxmlformats.org/markup-compatibility/2006">
    <mc:Choice xmlns:p14="http://schemas.microsoft.com/office/powerpoint/2010/main" Requires="p14">
      <p:transition spd="med" p14:dur="700" advTm="18122">
        <p:fade/>
      </p:transition>
    </mc:Choice>
    <mc:Fallback>
      <p:transition spd="med" advTm="181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36B4-E11B-23FC-5244-221632CB91FE}"/>
              </a:ext>
            </a:extLst>
          </p:cNvPr>
          <p:cNvSpPr>
            <a:spLocks noGrp="1"/>
          </p:cNvSpPr>
          <p:nvPr>
            <p:ph type="title"/>
          </p:nvPr>
        </p:nvSpPr>
        <p:spPr>
          <a:xfrm>
            <a:off x="798512" y="423916"/>
            <a:ext cx="5104675" cy="1442908"/>
          </a:xfrm>
          <a:prstGeom prst="roundRect">
            <a:avLst/>
          </a:prstGeom>
        </p:spPr>
        <p:txBody>
          <a:bodyPr>
            <a:normAutofit fontScale="90000"/>
          </a:bodyPr>
          <a:lstStyle/>
          <a:p>
            <a:r>
              <a:rPr lang="en-US" sz="4000"/>
              <a:t>Smarter Balanced Assessments (SBA)</a:t>
            </a:r>
          </a:p>
        </p:txBody>
      </p:sp>
      <p:sp>
        <p:nvSpPr>
          <p:cNvPr id="8" name="Content Placeholder 7">
            <a:extLst>
              <a:ext uri="{FF2B5EF4-FFF2-40B4-BE49-F238E27FC236}">
                <a16:creationId xmlns:a16="http://schemas.microsoft.com/office/drawing/2014/main" id="{BB433DE9-514B-AC15-7218-C442F9F749B4}"/>
              </a:ext>
            </a:extLst>
          </p:cNvPr>
          <p:cNvSpPr>
            <a:spLocks noGrp="1"/>
          </p:cNvSpPr>
          <p:nvPr>
            <p:ph sz="quarter" idx="13"/>
          </p:nvPr>
        </p:nvSpPr>
        <p:spPr>
          <a:xfrm>
            <a:off x="1141412" y="2514600"/>
            <a:ext cx="4648200" cy="1635854"/>
          </a:xfrm>
          <a:prstGeom prst="roundRect">
            <a:avLst/>
          </a:prstGeom>
          <a:solidFill>
            <a:schemeClr val="lt1"/>
          </a:solidFill>
          <a:ln w="19050"/>
          <a:effectLst>
            <a:outerShdw blurRad="63500" sx="102000" sy="102000" algn="ctr" rotWithShape="0">
              <a:schemeClr val="tx1">
                <a:alpha val="40000"/>
              </a:schemeClr>
            </a:outerShdw>
            <a:softEdge rad="0"/>
          </a:effectLst>
        </p:spPr>
        <p:style>
          <a:lnRef idx="2">
            <a:schemeClr val="accent3"/>
          </a:lnRef>
          <a:fillRef idx="1">
            <a:schemeClr val="lt1"/>
          </a:fillRef>
          <a:effectRef idx="0">
            <a:schemeClr val="accent3"/>
          </a:effectRef>
          <a:fontRef idx="minor">
            <a:schemeClr val="dk1"/>
          </a:fontRef>
        </p:style>
        <p:txBody>
          <a:bodyPr anchor="ctr">
            <a:normAutofit/>
          </a:bodyPr>
          <a:lstStyle/>
          <a:p>
            <a:r>
              <a:rPr lang="en-US" sz="3200"/>
              <a:t>ELA score of 2548+</a:t>
            </a:r>
          </a:p>
          <a:p>
            <a:r>
              <a:rPr lang="en-US" sz="3200"/>
              <a:t>Math score of 2595+</a:t>
            </a:r>
          </a:p>
        </p:txBody>
      </p:sp>
      <p:pic>
        <p:nvPicPr>
          <p:cNvPr id="4" name="Picture 6" descr="Math cartoon - &quot;Just a darn minute -- yesterday your said that X equals two!&quot;">
            <a:extLst>
              <a:ext uri="{FF2B5EF4-FFF2-40B4-BE49-F238E27FC236}">
                <a16:creationId xmlns:a16="http://schemas.microsoft.com/office/drawing/2014/main" id="{A5D8471E-3D87-8DF8-C0E4-0A3E492636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795" r="1" b="1"/>
          <a:stretch/>
        </p:blipFill>
        <p:spPr bwMode="auto">
          <a:xfrm>
            <a:off x="6285639" y="1089660"/>
            <a:ext cx="5568647" cy="467867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2FDFF2B8-4CF1-5304-B657-0603B3402466}"/>
              </a:ext>
            </a:extLst>
          </p:cNvPr>
          <p:cNvGrpSpPr/>
          <p:nvPr/>
        </p:nvGrpSpPr>
        <p:grpSpPr>
          <a:xfrm>
            <a:off x="217962" y="5287709"/>
            <a:ext cx="3706006" cy="1442909"/>
            <a:chOff x="217962" y="5287709"/>
            <a:chExt cx="3706006" cy="1442909"/>
          </a:xfrm>
        </p:grpSpPr>
        <p:grpSp>
          <p:nvGrpSpPr>
            <p:cNvPr id="22" name="Group 21">
              <a:extLst>
                <a:ext uri="{FF2B5EF4-FFF2-40B4-BE49-F238E27FC236}">
                  <a16:creationId xmlns:a16="http://schemas.microsoft.com/office/drawing/2014/main" id="{91111C67-73B0-7ED1-826A-75D55B905AD4}"/>
                </a:ext>
              </a:extLst>
            </p:cNvPr>
            <p:cNvGrpSpPr/>
            <p:nvPr/>
          </p:nvGrpSpPr>
          <p:grpSpPr>
            <a:xfrm>
              <a:off x="2436812" y="5287709"/>
              <a:ext cx="1487156" cy="1442909"/>
              <a:chOff x="2208212" y="5204425"/>
              <a:chExt cx="1638978" cy="1635854"/>
            </a:xfrm>
          </p:grpSpPr>
          <p:sp>
            <p:nvSpPr>
              <p:cNvPr id="18" name="Oval 17">
                <a:extLst>
                  <a:ext uri="{FF2B5EF4-FFF2-40B4-BE49-F238E27FC236}">
                    <a16:creationId xmlns:a16="http://schemas.microsoft.com/office/drawing/2014/main" id="{E586EDCC-8494-BDE9-F237-C31A981D28FB}"/>
                  </a:ext>
                </a:extLst>
              </p:cNvPr>
              <p:cNvSpPr/>
              <p:nvPr/>
            </p:nvSpPr>
            <p:spPr>
              <a:xfrm>
                <a:off x="2208212" y="5204425"/>
                <a:ext cx="1638978" cy="1635854"/>
              </a:xfrm>
              <a:prstGeom prst="ellipse">
                <a:avLst/>
              </a:prstGeom>
              <a:solidFill>
                <a:srgbClr val="5C5D5F"/>
              </a:solidFill>
              <a:ln>
                <a:solidFill>
                  <a:srgbClr val="5C5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0" name="Picture 8">
                <a:extLst>
                  <a:ext uri="{FF2B5EF4-FFF2-40B4-BE49-F238E27FC236}">
                    <a16:creationId xmlns:a16="http://schemas.microsoft.com/office/drawing/2014/main" id="{724B5D70-7B26-3717-4156-9C1F114112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8273" y="5298344"/>
                <a:ext cx="1438855" cy="14429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E75170A4-DAFC-0E08-59A8-AAAC01594F36}"/>
                </a:ext>
              </a:extLst>
            </p:cNvPr>
            <p:cNvGrpSpPr/>
            <p:nvPr/>
          </p:nvGrpSpPr>
          <p:grpSpPr>
            <a:xfrm>
              <a:off x="217962" y="5287709"/>
              <a:ext cx="1487156" cy="1442909"/>
              <a:chOff x="315202" y="5148393"/>
              <a:chExt cx="1638978" cy="1635854"/>
            </a:xfrm>
          </p:grpSpPr>
          <p:sp>
            <p:nvSpPr>
              <p:cNvPr id="20" name="Oval 19">
                <a:extLst>
                  <a:ext uri="{FF2B5EF4-FFF2-40B4-BE49-F238E27FC236}">
                    <a16:creationId xmlns:a16="http://schemas.microsoft.com/office/drawing/2014/main" id="{EA18BC09-8679-0CD0-AD14-82FC3DA9A40A}"/>
                  </a:ext>
                </a:extLst>
              </p:cNvPr>
              <p:cNvSpPr/>
              <p:nvPr/>
            </p:nvSpPr>
            <p:spPr>
              <a:xfrm>
                <a:off x="315202" y="5148393"/>
                <a:ext cx="1638978" cy="1635854"/>
              </a:xfrm>
              <a:prstGeom prst="ellipse">
                <a:avLst/>
              </a:prstGeom>
              <a:solidFill>
                <a:srgbClr val="5C5D5F"/>
              </a:solidFill>
              <a:ln>
                <a:solidFill>
                  <a:srgbClr val="5C5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2" name="Picture 10">
                <a:extLst>
                  <a:ext uri="{FF2B5EF4-FFF2-40B4-BE49-F238E27FC236}">
                    <a16:creationId xmlns:a16="http://schemas.microsoft.com/office/drawing/2014/main" id="{962BDE10-EE15-BF9B-EB82-5B3CD230B6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815" y="5244865"/>
                <a:ext cx="1447751" cy="14429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7" name="Straight Connector 26">
              <a:extLst>
                <a:ext uri="{FF2B5EF4-FFF2-40B4-BE49-F238E27FC236}">
                  <a16:creationId xmlns:a16="http://schemas.microsoft.com/office/drawing/2014/main" id="{384D068C-24CB-CCDF-D936-6E305182A7EE}"/>
                </a:ext>
              </a:extLst>
            </p:cNvPr>
            <p:cNvCxnSpPr>
              <a:stCxn id="18" idx="2"/>
              <a:endCxn id="20" idx="6"/>
            </p:cNvCxnSpPr>
            <p:nvPr/>
          </p:nvCxnSpPr>
          <p:spPr>
            <a:xfrm flipH="1">
              <a:off x="1705118" y="6009164"/>
              <a:ext cx="731694" cy="0"/>
            </a:xfrm>
            <a:prstGeom prst="line">
              <a:avLst/>
            </a:prstGeom>
            <a:ln w="127000">
              <a:solidFill>
                <a:srgbClr val="5C5D5F"/>
              </a:solidFill>
            </a:ln>
          </p:spPr>
          <p:style>
            <a:lnRef idx="1">
              <a:schemeClr val="accent1"/>
            </a:lnRef>
            <a:fillRef idx="0">
              <a:schemeClr val="accent1"/>
            </a:fillRef>
            <a:effectRef idx="0">
              <a:schemeClr val="accent1"/>
            </a:effectRef>
            <a:fontRef idx="minor">
              <a:schemeClr val="tx1"/>
            </a:fontRef>
          </p:style>
        </p:cxnSp>
      </p:grpSp>
      <p:pic>
        <p:nvPicPr>
          <p:cNvPr id="5" name="Audio 4">
            <a:hlinkClick r:id="" action="ppaction://media"/>
            <a:extLst>
              <a:ext uri="{FF2B5EF4-FFF2-40B4-BE49-F238E27FC236}">
                <a16:creationId xmlns:a16="http://schemas.microsoft.com/office/drawing/2014/main" id="{B8F70A77-4887-8B4E-136D-6CE10B7F30C0}"/>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1715330987"/>
      </p:ext>
    </p:extLst>
  </p:cSld>
  <p:clrMapOvr>
    <a:masterClrMapping/>
  </p:clrMapOvr>
  <mc:AlternateContent xmlns:mc="http://schemas.openxmlformats.org/markup-compatibility/2006">
    <mc:Choice xmlns:p14="http://schemas.microsoft.com/office/powerpoint/2010/main" Requires="p14">
      <p:transition spd="med" p14:dur="700" advTm="46919">
        <p:fade/>
      </p:transition>
    </mc:Choice>
    <mc:Fallback>
      <p:transition spd="med" advTm="469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7F97-3BCC-4ED9-4198-73AD36692AF0}"/>
              </a:ext>
            </a:extLst>
          </p:cNvPr>
          <p:cNvSpPr>
            <a:spLocks noGrp="1"/>
          </p:cNvSpPr>
          <p:nvPr>
            <p:ph type="title"/>
          </p:nvPr>
        </p:nvSpPr>
        <p:spPr/>
        <p:txBody>
          <a:bodyPr/>
          <a:lstStyle/>
          <a:p>
            <a:r>
              <a:rPr lang="en-US"/>
              <a:t>Bridges to College Courses</a:t>
            </a:r>
          </a:p>
        </p:txBody>
      </p:sp>
      <p:sp>
        <p:nvSpPr>
          <p:cNvPr id="3" name="Content Placeholder 2">
            <a:extLst>
              <a:ext uri="{FF2B5EF4-FFF2-40B4-BE49-F238E27FC236}">
                <a16:creationId xmlns:a16="http://schemas.microsoft.com/office/drawing/2014/main" id="{81ABB2F4-EE72-120D-CE6D-0C9972C59D1C}"/>
              </a:ext>
            </a:extLst>
          </p:cNvPr>
          <p:cNvSpPr>
            <a:spLocks noGrp="1"/>
          </p:cNvSpPr>
          <p:nvPr>
            <p:ph sz="quarter" idx="13"/>
          </p:nvPr>
        </p:nvSpPr>
        <p:spPr>
          <a:xfrm>
            <a:off x="913536" y="2367093"/>
            <a:ext cx="10361127" cy="1519107"/>
          </a:xfrm>
        </p:spPr>
        <p:txBody>
          <a:bodyPr/>
          <a:lstStyle/>
          <a:p>
            <a:pPr marL="0" indent="0">
              <a:buNone/>
            </a:pPr>
            <a:r>
              <a:rPr lang="en-US"/>
              <a:t>Courses offered at KM:</a:t>
            </a:r>
          </a:p>
          <a:p>
            <a:r>
              <a:rPr lang="en-US"/>
              <a:t>Bridges to College English </a:t>
            </a:r>
          </a:p>
          <a:p>
            <a:r>
              <a:rPr lang="en-US"/>
              <a:t>Bridges to College Math</a:t>
            </a:r>
          </a:p>
        </p:txBody>
      </p:sp>
      <p:pic>
        <p:nvPicPr>
          <p:cNvPr id="5" name="Picture 4">
            <a:extLst>
              <a:ext uri="{FF2B5EF4-FFF2-40B4-BE49-F238E27FC236}">
                <a16:creationId xmlns:a16="http://schemas.microsoft.com/office/drawing/2014/main" id="{9D4ADE87-5E22-A02F-F83E-D3EA22054887}"/>
              </a:ext>
            </a:extLst>
          </p:cNvPr>
          <p:cNvPicPr>
            <a:picLocks noChangeAspect="1"/>
          </p:cNvPicPr>
          <p:nvPr/>
        </p:nvPicPr>
        <p:blipFill>
          <a:blip r:embed="rId5"/>
          <a:stretch>
            <a:fillRect/>
          </a:stretch>
        </p:blipFill>
        <p:spPr>
          <a:xfrm>
            <a:off x="892898" y="3962400"/>
            <a:ext cx="10088383" cy="2248214"/>
          </a:xfrm>
          <a:prstGeom prst="rect">
            <a:avLst/>
          </a:prstGeom>
        </p:spPr>
      </p:pic>
      <p:pic>
        <p:nvPicPr>
          <p:cNvPr id="6" name="Audio 5">
            <a:hlinkClick r:id="" action="ppaction://media"/>
            <a:extLst>
              <a:ext uri="{FF2B5EF4-FFF2-40B4-BE49-F238E27FC236}">
                <a16:creationId xmlns:a16="http://schemas.microsoft.com/office/drawing/2014/main" id="{CC174BE1-B7A1-875E-3D71-543DC5381792}"/>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472713127"/>
      </p:ext>
    </p:extLst>
  </p:cSld>
  <p:clrMapOvr>
    <a:masterClrMapping/>
  </p:clrMapOvr>
  <mc:AlternateContent xmlns:mc="http://schemas.openxmlformats.org/markup-compatibility/2006">
    <mc:Choice xmlns:p14="http://schemas.microsoft.com/office/powerpoint/2010/main" Requires="p14">
      <p:transition spd="med" p14:dur="700" advTm="24448">
        <p:fade/>
      </p:transition>
    </mc:Choice>
    <mc:Fallback>
      <p:transition spd="med" advTm="244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0FBC-3007-53DD-786A-00F6527AA78A}"/>
              </a:ext>
            </a:extLst>
          </p:cNvPr>
          <p:cNvSpPr>
            <a:spLocks noGrp="1"/>
          </p:cNvSpPr>
          <p:nvPr>
            <p:ph type="title"/>
          </p:nvPr>
        </p:nvSpPr>
        <p:spPr/>
        <p:txBody>
          <a:bodyPr/>
          <a:lstStyle/>
          <a:p>
            <a:r>
              <a:rPr lang="en-US" b="1"/>
              <a:t>Transition Courses</a:t>
            </a:r>
          </a:p>
        </p:txBody>
      </p:sp>
      <p:sp>
        <p:nvSpPr>
          <p:cNvPr id="3" name="Content Placeholder 2">
            <a:extLst>
              <a:ext uri="{FF2B5EF4-FFF2-40B4-BE49-F238E27FC236}">
                <a16:creationId xmlns:a16="http://schemas.microsoft.com/office/drawing/2014/main" id="{7BBF9E02-362E-DAA0-6304-4C3CFFF358D8}"/>
              </a:ext>
            </a:extLst>
          </p:cNvPr>
          <p:cNvSpPr>
            <a:spLocks noGrp="1"/>
          </p:cNvSpPr>
          <p:nvPr>
            <p:ph sz="quarter" idx="13"/>
          </p:nvPr>
        </p:nvSpPr>
        <p:spPr>
          <a:xfrm>
            <a:off x="940523" y="2296712"/>
            <a:ext cx="10361127" cy="3424107"/>
          </a:xfrm>
        </p:spPr>
        <p:txBody>
          <a:bodyPr/>
          <a:lstStyle/>
          <a:p>
            <a:pPr marL="0" indent="0" algn="l">
              <a:buNone/>
            </a:pPr>
            <a:r>
              <a:rPr lang="en-US" sz="1800" b="0" i="0" u="none" strike="noStrike" baseline="0">
                <a:solidFill>
                  <a:srgbClr val="000000"/>
                </a:solidFill>
                <a:latin typeface="Calibri" panose="020F0502020204030204" pitchFamily="34" charset="0"/>
              </a:rPr>
              <a:t>For the purposes of graduation pathway options, transition courses are English and math courses that, based on their final grade, allow students to place directly into credit-bearing college level courses (courses with college course numbers of 100 or above).</a:t>
            </a:r>
          </a:p>
          <a:p>
            <a:pPr marL="0" indent="0" algn="l">
              <a:buNone/>
            </a:pPr>
            <a:endParaRPr lang="en-US" sz="1800">
              <a:solidFill>
                <a:srgbClr val="000000"/>
              </a:solidFill>
              <a:latin typeface="Calibri" panose="020F0502020204030204" pitchFamily="34" charset="0"/>
            </a:endParaRPr>
          </a:p>
          <a:p>
            <a:pPr marL="0" indent="0" algn="l">
              <a:buNone/>
            </a:pPr>
            <a:r>
              <a:rPr lang="en-US" sz="1800" b="0" i="0" u="none" strike="noStrike" baseline="0">
                <a:solidFill>
                  <a:srgbClr val="000000"/>
                </a:solidFill>
                <a:latin typeface="Calibri" panose="020F0502020204030204" pitchFamily="34" charset="0"/>
              </a:rPr>
              <a:t>KSD has agreements with Green river Community College, Bellevue College, and Highline Community College for the following courses: </a:t>
            </a:r>
          </a:p>
          <a:p>
            <a:pPr marL="0" indent="0" algn="l">
              <a:buNone/>
            </a:pPr>
            <a:r>
              <a:rPr lang="en-US" sz="1800">
                <a:solidFill>
                  <a:srgbClr val="000000"/>
                </a:solidFill>
                <a:latin typeface="Calibri" panose="020F0502020204030204" pitchFamily="34" charset="0"/>
              </a:rPr>
              <a:t>Core English 11, Core English 12, AP English, AP Math, CHS English, IB English, IB Math</a:t>
            </a:r>
            <a:r>
              <a:rPr lang="en-US" sz="1800" b="0" i="0" u="none" strike="noStrike" baseline="0">
                <a:solidFill>
                  <a:srgbClr val="000000"/>
                </a:solidFill>
                <a:latin typeface="Calibri" panose="020F0502020204030204" pitchFamily="34" charset="0"/>
              </a:rPr>
              <a:t> </a:t>
            </a:r>
            <a:endParaRPr lang="en-US"/>
          </a:p>
        </p:txBody>
      </p:sp>
      <p:pic>
        <p:nvPicPr>
          <p:cNvPr id="1026" name="Picture 2" descr="NEW! AP (Advanced Placement) Classes at Compass 2018-19 – Compass  Homeschool Classes">
            <a:extLst>
              <a:ext uri="{FF2B5EF4-FFF2-40B4-BE49-F238E27FC236}">
                <a16:creationId xmlns:a16="http://schemas.microsoft.com/office/drawing/2014/main" id="{7F08965E-48B0-737B-2F2E-D562A85826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71637">
            <a:off x="946619" y="622781"/>
            <a:ext cx="3752632" cy="10532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International Baccalaureate (IB) Program | Okaloosa County School District">
            <a:extLst>
              <a:ext uri="{FF2B5EF4-FFF2-40B4-BE49-F238E27FC236}">
                <a16:creationId xmlns:a16="http://schemas.microsoft.com/office/drawing/2014/main" id="{13CD067D-E05F-118A-4226-AC256B71C1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4810" y="4872573"/>
            <a:ext cx="3705225" cy="1608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Green River College - Wikipedia">
            <a:extLst>
              <a:ext uri="{FF2B5EF4-FFF2-40B4-BE49-F238E27FC236}">
                <a16:creationId xmlns:a16="http://schemas.microsoft.com/office/drawing/2014/main" id="{EEB3A5CF-25FE-DECF-41B7-A0B74F4E52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44805">
            <a:off x="227012" y="4827988"/>
            <a:ext cx="3048000" cy="1504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ighline College – Crown Education">
            <a:extLst>
              <a:ext uri="{FF2B5EF4-FFF2-40B4-BE49-F238E27FC236}">
                <a16:creationId xmlns:a16="http://schemas.microsoft.com/office/drawing/2014/main" id="{A51EF726-A80E-FB6E-B7A0-155A377C55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52853">
            <a:off x="9072981" y="4254597"/>
            <a:ext cx="2619375"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9FFF155B-615E-6D18-DFF3-6F62154370B5}"/>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3140775122"/>
      </p:ext>
    </p:extLst>
  </p:cSld>
  <p:clrMapOvr>
    <a:masterClrMapping/>
  </p:clrMapOvr>
  <mc:AlternateContent xmlns:mc="http://schemas.openxmlformats.org/markup-compatibility/2006">
    <mc:Choice xmlns:p14="http://schemas.microsoft.com/office/powerpoint/2010/main" Requires="p14">
      <p:transition spd="med" p14:dur="700" advTm="19789">
        <p:fade/>
      </p:transition>
    </mc:Choice>
    <mc:Fallback>
      <p:transition spd="med" advTm="197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xcited clipart happy office worker, Excited happy office worker Transparent FREE for download ...">
            <a:extLst>
              <a:ext uri="{FF2B5EF4-FFF2-40B4-BE49-F238E27FC236}">
                <a16:creationId xmlns:a16="http://schemas.microsoft.com/office/drawing/2014/main" id="{9B33DAEE-0760-9ACD-85B6-ACCD09840928}"/>
              </a:ext>
            </a:extLst>
          </p:cNvPr>
          <p:cNvPicPr>
            <a:picLocks noChangeAspect="1" noChangeArrowheads="1"/>
          </p:cNvPicPr>
          <p:nvPr/>
        </p:nvPicPr>
        <p:blipFill>
          <a:blip r:embed="rId5" cstate="print">
            <a:alphaModFix/>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418012" y="1179535"/>
            <a:ext cx="7704261"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4B4C95-ABF0-C4D3-BA40-BF3244DDA8E5}"/>
              </a:ext>
            </a:extLst>
          </p:cNvPr>
          <p:cNvSpPr>
            <a:spLocks noGrp="1"/>
          </p:cNvSpPr>
          <p:nvPr>
            <p:ph type="title"/>
          </p:nvPr>
        </p:nvSpPr>
        <p:spPr>
          <a:xfrm>
            <a:off x="2894012" y="381000"/>
            <a:ext cx="5933423" cy="1143000"/>
          </a:xfrm>
        </p:spPr>
        <p:txBody>
          <a:bodyPr anchor="ctr">
            <a:normAutofit fontScale="90000"/>
          </a:bodyPr>
          <a:lstStyle/>
          <a:p>
            <a:r>
              <a:rPr lang="en-US" sz="7200"/>
              <a:t>CTE Pathway</a:t>
            </a:r>
          </a:p>
        </p:txBody>
      </p:sp>
      <p:sp>
        <p:nvSpPr>
          <p:cNvPr id="5" name="Content Placeholder 7">
            <a:extLst>
              <a:ext uri="{FF2B5EF4-FFF2-40B4-BE49-F238E27FC236}">
                <a16:creationId xmlns:a16="http://schemas.microsoft.com/office/drawing/2014/main" id="{55014B95-5716-9228-B29A-D55329CB72FF}"/>
              </a:ext>
            </a:extLst>
          </p:cNvPr>
          <p:cNvSpPr txBox="1">
            <a:spLocks/>
          </p:cNvSpPr>
          <p:nvPr/>
        </p:nvSpPr>
        <p:spPr>
          <a:xfrm>
            <a:off x="531812" y="1524000"/>
            <a:ext cx="3886200" cy="4953000"/>
          </a:xfrm>
          <a:prstGeom prst="roundRect">
            <a:avLst/>
          </a:prstGeom>
          <a:ln w="19050" cap="flat" cmpd="sng" algn="ctr">
            <a:solidFill>
              <a:schemeClr val="accent3"/>
            </a:solidFill>
            <a:prstDash val="solid"/>
          </a:ln>
          <a:effectLst>
            <a:outerShdw blurRad="63500" sx="102000" sy="102000" algn="ctr" rotWithShape="0">
              <a:schemeClr val="tx1">
                <a:alpha val="40000"/>
              </a:schemeClr>
            </a:outerShdw>
            <a:softEdge rad="0"/>
          </a:effectLst>
        </p:spPr>
        <p:style>
          <a:lnRef idx="2">
            <a:schemeClr val="accent3"/>
          </a:lnRef>
          <a:fillRef idx="1">
            <a:schemeClr val="lt1"/>
          </a:fillRef>
          <a:effectRef idx="0">
            <a:schemeClr val="accent3"/>
          </a:effectRef>
          <a:fontRef idx="minor">
            <a:schemeClr val="dk1"/>
          </a:fontRef>
        </p:style>
        <p:txBody>
          <a:bodyPr anchor="ctr">
            <a:normAutofit fontScale="92500"/>
          </a:bodyPr>
          <a:lstStyle>
            <a:lvl1pPr marL="228531" indent="-228531" algn="l" defTabSz="914126" rtl="0" eaLnBrk="1" latinLnBrk="0" hangingPunct="1">
              <a:lnSpc>
                <a:spcPct val="120000"/>
              </a:lnSpc>
              <a:spcBef>
                <a:spcPts val="1000"/>
              </a:spcBef>
              <a:buClr>
                <a:schemeClr val="tx1"/>
              </a:buClr>
              <a:buFont typeface="Arial" panose="020B0604020202020204" pitchFamily="34" charset="0"/>
              <a:buChar char="•"/>
              <a:defRPr sz="1999" kern="1200" cap="all" baseline="0">
                <a:solidFill>
                  <a:schemeClr val="dk1"/>
                </a:solidFill>
                <a:effectLst/>
                <a:latin typeface="+mn-lt"/>
                <a:ea typeface="+mn-ea"/>
                <a:cs typeface="+mn-cs"/>
              </a:defRPr>
            </a:lvl1pPr>
            <a:lvl2pPr marL="685594" indent="-228531" algn="l" defTabSz="914126" rtl="0" eaLnBrk="1" latinLnBrk="0" hangingPunct="1">
              <a:lnSpc>
                <a:spcPct val="120000"/>
              </a:lnSpc>
              <a:spcBef>
                <a:spcPts val="500"/>
              </a:spcBef>
              <a:buClr>
                <a:schemeClr val="tx1"/>
              </a:buClr>
              <a:buFont typeface="Arial" panose="020B0604020202020204" pitchFamily="34" charset="0"/>
              <a:buChar char="•"/>
              <a:defRPr sz="1799" kern="1200" cap="all" baseline="0">
                <a:solidFill>
                  <a:schemeClr val="dk1"/>
                </a:solidFill>
                <a:effectLst/>
                <a:latin typeface="+mn-lt"/>
                <a:ea typeface="+mn-ea"/>
                <a:cs typeface="+mn-cs"/>
              </a:defRPr>
            </a:lvl2pPr>
            <a:lvl3pPr marL="1142657" indent="-228531" algn="l" defTabSz="914126"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dk1"/>
                </a:solidFill>
                <a:effectLst/>
                <a:latin typeface="+mn-lt"/>
                <a:ea typeface="+mn-ea"/>
                <a:cs typeface="+mn-cs"/>
              </a:defRPr>
            </a:lvl3pPr>
            <a:lvl4pPr marL="1599720"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4pPr>
            <a:lvl5pPr marL="2056783"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5pPr>
            <a:lvl6pPr marL="2513846"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6pPr>
            <a:lvl7pPr marL="2970908"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7pPr>
            <a:lvl8pPr marL="3427971"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8pPr>
            <a:lvl9pPr marL="3885034"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9pPr>
          </a:lstStyle>
          <a:p>
            <a:pPr marL="0" indent="0" algn="ctr">
              <a:buNone/>
            </a:pPr>
            <a:r>
              <a:rPr lang="en-US" sz="2400" cap="none"/>
              <a:t>2.0 CTE credits in:</a:t>
            </a:r>
          </a:p>
          <a:p>
            <a:pPr marL="0" indent="0" algn="ctr">
              <a:buNone/>
            </a:pPr>
            <a:r>
              <a:rPr lang="en-US" sz="2400" cap="none"/>
              <a:t>Business and Marketing</a:t>
            </a:r>
          </a:p>
          <a:p>
            <a:pPr marL="0" indent="0" algn="ctr">
              <a:buNone/>
            </a:pPr>
            <a:r>
              <a:rPr lang="en-US" sz="2400" cap="none"/>
              <a:t>Health Sciences</a:t>
            </a:r>
          </a:p>
          <a:p>
            <a:pPr marL="0" indent="0" algn="ctr">
              <a:buNone/>
            </a:pPr>
            <a:r>
              <a:rPr lang="en-US" sz="2400" cap="none"/>
              <a:t>Human Services</a:t>
            </a:r>
          </a:p>
          <a:p>
            <a:pPr marL="0" indent="0" algn="ctr">
              <a:buNone/>
            </a:pPr>
            <a:r>
              <a:rPr lang="en-US" sz="2400" cap="none"/>
              <a:t>Skilled and Technology </a:t>
            </a:r>
          </a:p>
          <a:p>
            <a:pPr marL="0" indent="0" algn="ctr">
              <a:buNone/>
            </a:pPr>
            <a:r>
              <a:rPr lang="en-US" sz="2400" cap="none"/>
              <a:t>S.T.E.M.</a:t>
            </a:r>
          </a:p>
          <a:p>
            <a:pPr marL="0" indent="0" algn="ctr">
              <a:buNone/>
            </a:pPr>
            <a:r>
              <a:rPr lang="en-US" sz="2400" cap="none"/>
              <a:t>Plus, the class must award dual credit or lead to a certificate. </a:t>
            </a:r>
          </a:p>
        </p:txBody>
      </p:sp>
      <p:grpSp>
        <p:nvGrpSpPr>
          <p:cNvPr id="8" name="Group 7">
            <a:extLst>
              <a:ext uri="{FF2B5EF4-FFF2-40B4-BE49-F238E27FC236}">
                <a16:creationId xmlns:a16="http://schemas.microsoft.com/office/drawing/2014/main" id="{50BD98F1-A8CA-3210-37E5-868BE1834891}"/>
              </a:ext>
            </a:extLst>
          </p:cNvPr>
          <p:cNvGrpSpPr/>
          <p:nvPr/>
        </p:nvGrpSpPr>
        <p:grpSpPr>
          <a:xfrm>
            <a:off x="5917811" y="5047442"/>
            <a:ext cx="3706006" cy="1442909"/>
            <a:chOff x="217962" y="5287709"/>
            <a:chExt cx="3706006" cy="1442909"/>
          </a:xfrm>
        </p:grpSpPr>
        <p:sp>
          <p:nvSpPr>
            <p:cNvPr id="14" name="Oval 13">
              <a:extLst>
                <a:ext uri="{FF2B5EF4-FFF2-40B4-BE49-F238E27FC236}">
                  <a16:creationId xmlns:a16="http://schemas.microsoft.com/office/drawing/2014/main" id="{4B41D1E5-F846-1CC7-FC1F-3FE6DB5FC5E9}"/>
                </a:ext>
              </a:extLst>
            </p:cNvPr>
            <p:cNvSpPr/>
            <p:nvPr/>
          </p:nvSpPr>
          <p:spPr>
            <a:xfrm>
              <a:off x="2436812" y="5287709"/>
              <a:ext cx="1487156" cy="1442909"/>
            </a:xfrm>
            <a:prstGeom prst="ellipse">
              <a:avLst/>
            </a:prstGeom>
            <a:solidFill>
              <a:srgbClr val="5C5D5F"/>
            </a:solidFill>
            <a:ln>
              <a:solidFill>
                <a:srgbClr val="5C5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7C6AF27-55D1-04D1-EC6F-B108B34DE1BF}"/>
                </a:ext>
              </a:extLst>
            </p:cNvPr>
            <p:cNvGrpSpPr/>
            <p:nvPr/>
          </p:nvGrpSpPr>
          <p:grpSpPr>
            <a:xfrm>
              <a:off x="217962" y="5287709"/>
              <a:ext cx="1487156" cy="1442909"/>
              <a:chOff x="315202" y="5148393"/>
              <a:chExt cx="1638978" cy="1635854"/>
            </a:xfrm>
          </p:grpSpPr>
          <p:sp>
            <p:nvSpPr>
              <p:cNvPr id="12" name="Oval 11">
                <a:extLst>
                  <a:ext uri="{FF2B5EF4-FFF2-40B4-BE49-F238E27FC236}">
                    <a16:creationId xmlns:a16="http://schemas.microsoft.com/office/drawing/2014/main" id="{1EF41C9B-5FA7-9BE3-5008-D5875A1D03A4}"/>
                  </a:ext>
                </a:extLst>
              </p:cNvPr>
              <p:cNvSpPr/>
              <p:nvPr/>
            </p:nvSpPr>
            <p:spPr>
              <a:xfrm>
                <a:off x="315202" y="5148393"/>
                <a:ext cx="1638978" cy="1635854"/>
              </a:xfrm>
              <a:prstGeom prst="ellipse">
                <a:avLst/>
              </a:prstGeom>
              <a:solidFill>
                <a:srgbClr val="5C5D5F"/>
              </a:solidFill>
              <a:ln>
                <a:solidFill>
                  <a:srgbClr val="5C5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0">
                <a:extLst>
                  <a:ext uri="{FF2B5EF4-FFF2-40B4-BE49-F238E27FC236}">
                    <a16:creationId xmlns:a16="http://schemas.microsoft.com/office/drawing/2014/main" id="{7BC81B8F-EC5C-06C7-F7EB-1AADC26615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815" y="5244865"/>
                <a:ext cx="1447751" cy="14429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 name="Straight Connector 10">
              <a:extLst>
                <a:ext uri="{FF2B5EF4-FFF2-40B4-BE49-F238E27FC236}">
                  <a16:creationId xmlns:a16="http://schemas.microsoft.com/office/drawing/2014/main" id="{E7D82244-C711-D786-4B45-59546BC9B806}"/>
                </a:ext>
              </a:extLst>
            </p:cNvPr>
            <p:cNvCxnSpPr>
              <a:stCxn id="14" idx="2"/>
              <a:endCxn id="12" idx="6"/>
            </p:cNvCxnSpPr>
            <p:nvPr/>
          </p:nvCxnSpPr>
          <p:spPr>
            <a:xfrm flipH="1">
              <a:off x="1705118" y="6009164"/>
              <a:ext cx="731694" cy="0"/>
            </a:xfrm>
            <a:prstGeom prst="line">
              <a:avLst/>
            </a:prstGeom>
            <a:ln w="127000">
              <a:solidFill>
                <a:srgbClr val="5C5D5F"/>
              </a:solidFill>
            </a:ln>
          </p:spPr>
          <p:style>
            <a:lnRef idx="1">
              <a:schemeClr val="accent1"/>
            </a:lnRef>
            <a:fillRef idx="0">
              <a:schemeClr val="accent1"/>
            </a:fillRef>
            <a:effectRef idx="0">
              <a:schemeClr val="accent1"/>
            </a:effectRef>
            <a:fontRef idx="minor">
              <a:schemeClr val="tx1"/>
            </a:fontRef>
          </p:style>
        </p:cxnSp>
      </p:grpSp>
      <p:pic>
        <p:nvPicPr>
          <p:cNvPr id="16" name="Picture 16">
            <a:extLst>
              <a:ext uri="{FF2B5EF4-FFF2-40B4-BE49-F238E27FC236}">
                <a16:creationId xmlns:a16="http://schemas.microsoft.com/office/drawing/2014/main" id="{D4051E69-BC84-A686-44DD-83996BA23A4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40763" y="5304892"/>
            <a:ext cx="928006" cy="928006"/>
          </a:xfrm>
          <a:prstGeom prst="rect">
            <a:avLst/>
          </a:prstGeom>
          <a:noFill/>
          <a:extLst>
            <a:ext uri="{909E8E84-426E-40DD-AFC4-6F175D3DCCD1}">
              <a14:hiddenFill xmlns:a14="http://schemas.microsoft.com/office/drawing/2010/main">
                <a:solidFill>
                  <a:srgbClr val="FFFFFF"/>
                </a:solidFill>
              </a14:hiddenFill>
            </a:ext>
          </a:extLst>
        </p:spPr>
      </p:pic>
      <p:pic>
        <p:nvPicPr>
          <p:cNvPr id="17" name="Audio 16">
            <a:hlinkClick r:id="" action="ppaction://media"/>
            <a:extLst>
              <a:ext uri="{FF2B5EF4-FFF2-40B4-BE49-F238E27FC236}">
                <a16:creationId xmlns:a16="http://schemas.microsoft.com/office/drawing/2014/main" id="{711E54EE-562D-46CA-DC96-E0FC3A82F796}"/>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2655026868"/>
      </p:ext>
    </p:extLst>
  </p:cSld>
  <p:clrMapOvr>
    <a:masterClrMapping/>
  </p:clrMapOvr>
  <mc:AlternateContent xmlns:mc="http://schemas.openxmlformats.org/markup-compatibility/2006">
    <mc:Choice xmlns:p14="http://schemas.microsoft.com/office/powerpoint/2010/main" Requires="p14">
      <p:transition spd="med" p14:dur="700" advTm="26455">
        <p:fade/>
      </p:transition>
    </mc:Choice>
    <mc:Fallback>
      <p:transition spd="med" advTm="264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36B4-E11B-23FC-5244-221632CB91FE}"/>
              </a:ext>
            </a:extLst>
          </p:cNvPr>
          <p:cNvSpPr>
            <a:spLocks noGrp="1"/>
          </p:cNvSpPr>
          <p:nvPr>
            <p:ph type="title"/>
          </p:nvPr>
        </p:nvSpPr>
        <p:spPr>
          <a:xfrm>
            <a:off x="913538" y="618517"/>
            <a:ext cx="3892961" cy="1596177"/>
          </a:xfrm>
          <a:prstGeom prst="roundRect">
            <a:avLst/>
          </a:prstGeom>
        </p:spPr>
        <p:txBody>
          <a:bodyPr anchor="ctr">
            <a:normAutofit/>
          </a:bodyPr>
          <a:lstStyle/>
          <a:p>
            <a:r>
              <a:rPr lang="en-US" sz="7200"/>
              <a:t>ASVAB</a:t>
            </a:r>
          </a:p>
        </p:txBody>
      </p:sp>
      <p:sp>
        <p:nvSpPr>
          <p:cNvPr id="8" name="Content Placeholder 7">
            <a:extLst>
              <a:ext uri="{FF2B5EF4-FFF2-40B4-BE49-F238E27FC236}">
                <a16:creationId xmlns:a16="http://schemas.microsoft.com/office/drawing/2014/main" id="{BB433DE9-514B-AC15-7218-C442F9F749B4}"/>
              </a:ext>
            </a:extLst>
          </p:cNvPr>
          <p:cNvSpPr>
            <a:spLocks noGrp="1"/>
          </p:cNvSpPr>
          <p:nvPr>
            <p:ph sz="quarter" idx="13"/>
          </p:nvPr>
        </p:nvSpPr>
        <p:spPr>
          <a:xfrm>
            <a:off x="913536" y="2367092"/>
            <a:ext cx="3892963" cy="1671507"/>
          </a:xfrm>
          <a:prstGeom prst="roundRect">
            <a:avLst/>
          </a:prstGeom>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pPr marL="0" indent="0" algn="ctr">
              <a:buNone/>
            </a:pPr>
            <a:r>
              <a:rPr lang="en-US" sz="3200" cap="none">
                <a:effectLst/>
                <a:latin typeface="Calibri" panose="020F0502020204030204" pitchFamily="34" charset="0"/>
                <a:ea typeface="Calibri" panose="020F0502020204030204" pitchFamily="34" charset="0"/>
                <a:cs typeface="Times New Roman" panose="02020603050405020304" pitchFamily="18" charset="0"/>
              </a:rPr>
              <a:t>Armed Services </a:t>
            </a:r>
            <a:r>
              <a:rPr lang="en-US" sz="3200" cap="none">
                <a:latin typeface="Calibri" panose="020F0502020204030204" pitchFamily="34" charset="0"/>
                <a:ea typeface="Calibri" panose="020F0502020204030204" pitchFamily="34" charset="0"/>
                <a:cs typeface="Times New Roman" panose="02020603050405020304" pitchFamily="18" charset="0"/>
              </a:rPr>
              <a:t>V</a:t>
            </a:r>
            <a:r>
              <a:rPr lang="en-US" sz="3200" cap="none">
                <a:effectLst/>
                <a:latin typeface="Calibri" panose="020F0502020204030204" pitchFamily="34" charset="0"/>
                <a:ea typeface="Calibri" panose="020F0502020204030204" pitchFamily="34" charset="0"/>
                <a:cs typeface="Times New Roman" panose="02020603050405020304" pitchFamily="18" charset="0"/>
              </a:rPr>
              <a:t>ocational </a:t>
            </a:r>
            <a:r>
              <a:rPr lang="en-US" sz="3200" cap="none">
                <a:latin typeface="Calibri" panose="020F0502020204030204" pitchFamily="34" charset="0"/>
                <a:ea typeface="Calibri" panose="020F0502020204030204" pitchFamily="34" charset="0"/>
                <a:cs typeface="Times New Roman" panose="02020603050405020304" pitchFamily="18" charset="0"/>
              </a:rPr>
              <a:t>A</a:t>
            </a:r>
            <a:r>
              <a:rPr lang="en-US" sz="3200" cap="none">
                <a:effectLst/>
                <a:latin typeface="Calibri" panose="020F0502020204030204" pitchFamily="34" charset="0"/>
                <a:ea typeface="Calibri" panose="020F0502020204030204" pitchFamily="34" charset="0"/>
                <a:cs typeface="Times New Roman" panose="02020603050405020304" pitchFamily="18" charset="0"/>
              </a:rPr>
              <a:t>ptitude </a:t>
            </a:r>
            <a:r>
              <a:rPr lang="en-US" sz="3200" cap="none">
                <a:latin typeface="Calibri" panose="020F0502020204030204" pitchFamily="34" charset="0"/>
                <a:ea typeface="Calibri" panose="020F0502020204030204" pitchFamily="34" charset="0"/>
                <a:cs typeface="Times New Roman" panose="02020603050405020304" pitchFamily="18" charset="0"/>
              </a:rPr>
              <a:t>B</a:t>
            </a:r>
            <a:r>
              <a:rPr lang="en-US" sz="3200" cap="none">
                <a:effectLst/>
                <a:latin typeface="Calibri" panose="020F0502020204030204" pitchFamily="34" charset="0"/>
                <a:ea typeface="Calibri" panose="020F0502020204030204" pitchFamily="34" charset="0"/>
                <a:cs typeface="Times New Roman" panose="02020603050405020304" pitchFamily="18" charset="0"/>
              </a:rPr>
              <a:t>attery </a:t>
            </a:r>
          </a:p>
          <a:p>
            <a:pPr marL="0" indent="0" algn="ctr">
              <a:buNone/>
            </a:pPr>
            <a:r>
              <a:rPr lang="en-US" sz="3200" cap="none">
                <a:latin typeface="Calibri" panose="020F0502020204030204" pitchFamily="34" charset="0"/>
                <a:ea typeface="Calibri" panose="020F0502020204030204" pitchFamily="34" charset="0"/>
                <a:cs typeface="Times New Roman" panose="02020603050405020304" pitchFamily="18" charset="0"/>
              </a:rPr>
              <a:t>Score of 31 +</a:t>
            </a:r>
            <a:endParaRPr lang="en-US" sz="3200" cap="none"/>
          </a:p>
        </p:txBody>
      </p:sp>
      <p:pic>
        <p:nvPicPr>
          <p:cNvPr id="7182" name="Picture 14" descr="Airshow clipart 20 free Cliparts | Download images on Clipground 2022">
            <a:extLst>
              <a:ext uri="{FF2B5EF4-FFF2-40B4-BE49-F238E27FC236}">
                <a16:creationId xmlns:a16="http://schemas.microsoft.com/office/drawing/2014/main" id="{55D4519F-1CAA-31CA-45F3-F2414B8588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6701" y="-76200"/>
            <a:ext cx="5572125"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00541E30-A069-0BDD-55BA-ACBC6CA48EBA}"/>
              </a:ext>
            </a:extLst>
          </p:cNvPr>
          <p:cNvGrpSpPr/>
          <p:nvPr/>
        </p:nvGrpSpPr>
        <p:grpSpPr>
          <a:xfrm>
            <a:off x="217962" y="5287709"/>
            <a:ext cx="3706006" cy="1442909"/>
            <a:chOff x="217962" y="5287709"/>
            <a:chExt cx="3706006" cy="1442909"/>
          </a:xfrm>
        </p:grpSpPr>
        <p:sp>
          <p:nvSpPr>
            <p:cNvPr id="11" name="Oval 10">
              <a:extLst>
                <a:ext uri="{FF2B5EF4-FFF2-40B4-BE49-F238E27FC236}">
                  <a16:creationId xmlns:a16="http://schemas.microsoft.com/office/drawing/2014/main" id="{63AD7FDA-1534-18EF-95ED-E7214C634EE1}"/>
                </a:ext>
              </a:extLst>
            </p:cNvPr>
            <p:cNvSpPr/>
            <p:nvPr/>
          </p:nvSpPr>
          <p:spPr>
            <a:xfrm>
              <a:off x="2436812" y="5287709"/>
              <a:ext cx="1487156" cy="1442909"/>
            </a:xfrm>
            <a:prstGeom prst="ellipse">
              <a:avLst/>
            </a:prstGeom>
            <a:solidFill>
              <a:srgbClr val="5C5D5F"/>
            </a:solidFill>
            <a:ln>
              <a:solidFill>
                <a:srgbClr val="5C5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2E3F366-C66F-9641-9E06-451CBA5D2F1C}"/>
                </a:ext>
              </a:extLst>
            </p:cNvPr>
            <p:cNvGrpSpPr/>
            <p:nvPr/>
          </p:nvGrpSpPr>
          <p:grpSpPr>
            <a:xfrm>
              <a:off x="217962" y="5287709"/>
              <a:ext cx="1487156" cy="1442909"/>
              <a:chOff x="315202" y="5148393"/>
              <a:chExt cx="1638978" cy="1635854"/>
            </a:xfrm>
          </p:grpSpPr>
          <p:sp>
            <p:nvSpPr>
              <p:cNvPr id="9" name="Oval 8">
                <a:extLst>
                  <a:ext uri="{FF2B5EF4-FFF2-40B4-BE49-F238E27FC236}">
                    <a16:creationId xmlns:a16="http://schemas.microsoft.com/office/drawing/2014/main" id="{A14FAB1F-AD91-2572-636C-1760524D7738}"/>
                  </a:ext>
                </a:extLst>
              </p:cNvPr>
              <p:cNvSpPr/>
              <p:nvPr/>
            </p:nvSpPr>
            <p:spPr>
              <a:xfrm>
                <a:off x="315202" y="5148393"/>
                <a:ext cx="1638978" cy="1635854"/>
              </a:xfrm>
              <a:prstGeom prst="ellipse">
                <a:avLst/>
              </a:prstGeom>
              <a:solidFill>
                <a:srgbClr val="5C5D5F"/>
              </a:solidFill>
              <a:ln>
                <a:solidFill>
                  <a:srgbClr val="5C5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a:extLst>
                  <a:ext uri="{FF2B5EF4-FFF2-40B4-BE49-F238E27FC236}">
                    <a16:creationId xmlns:a16="http://schemas.microsoft.com/office/drawing/2014/main" id="{C15C0A91-0127-0BE7-BB33-2BCFB55B15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15" y="5244865"/>
                <a:ext cx="1447751" cy="14429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7" name="Straight Connector 6">
              <a:extLst>
                <a:ext uri="{FF2B5EF4-FFF2-40B4-BE49-F238E27FC236}">
                  <a16:creationId xmlns:a16="http://schemas.microsoft.com/office/drawing/2014/main" id="{56E85E32-D586-0F67-A862-1FF364951FA9}"/>
                </a:ext>
              </a:extLst>
            </p:cNvPr>
            <p:cNvCxnSpPr>
              <a:stCxn id="11" idx="2"/>
              <a:endCxn id="9" idx="6"/>
            </p:cNvCxnSpPr>
            <p:nvPr/>
          </p:nvCxnSpPr>
          <p:spPr>
            <a:xfrm flipH="1">
              <a:off x="1705118" y="6009164"/>
              <a:ext cx="731694" cy="0"/>
            </a:xfrm>
            <a:prstGeom prst="line">
              <a:avLst/>
            </a:prstGeom>
            <a:ln w="127000">
              <a:solidFill>
                <a:srgbClr val="5C5D5F"/>
              </a:solidFill>
            </a:ln>
          </p:spPr>
          <p:style>
            <a:lnRef idx="1">
              <a:schemeClr val="accent1"/>
            </a:lnRef>
            <a:fillRef idx="0">
              <a:schemeClr val="accent1"/>
            </a:fillRef>
            <a:effectRef idx="0">
              <a:schemeClr val="accent1"/>
            </a:effectRef>
            <a:fontRef idx="minor">
              <a:schemeClr val="tx1"/>
            </a:fontRef>
          </p:style>
        </p:cxnSp>
      </p:grpSp>
      <p:pic>
        <p:nvPicPr>
          <p:cNvPr id="13" name="Picture 18">
            <a:extLst>
              <a:ext uri="{FF2B5EF4-FFF2-40B4-BE49-F238E27FC236}">
                <a16:creationId xmlns:a16="http://schemas.microsoft.com/office/drawing/2014/main" id="{A4CD35E8-DE5E-D3BE-97F5-55559480D0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8569" y="5357341"/>
            <a:ext cx="1303642" cy="1303642"/>
          </a:xfrm>
          <a:prstGeom prst="rect">
            <a:avLst/>
          </a:prstGeom>
          <a:noFill/>
          <a:extLst>
            <a:ext uri="{909E8E84-426E-40DD-AFC4-6F175D3DCCD1}">
              <a14:hiddenFill xmlns:a14="http://schemas.microsoft.com/office/drawing/2010/main">
                <a:solidFill>
                  <a:srgbClr val="FFFFFF"/>
                </a:solidFill>
              </a14:hiddenFill>
            </a:ext>
          </a:extLst>
        </p:spPr>
      </p:pic>
      <p:pic>
        <p:nvPicPr>
          <p:cNvPr id="12" name="Audio 11">
            <a:hlinkClick r:id="" action="ppaction://media"/>
            <a:extLst>
              <a:ext uri="{FF2B5EF4-FFF2-40B4-BE49-F238E27FC236}">
                <a16:creationId xmlns:a16="http://schemas.microsoft.com/office/drawing/2014/main" id="{90F80580-EE1F-785E-C1D9-50D8293F02D0}"/>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3173278033"/>
      </p:ext>
    </p:extLst>
  </p:cSld>
  <p:clrMapOvr>
    <a:masterClrMapping/>
  </p:clrMapOvr>
  <mc:AlternateContent xmlns:mc="http://schemas.openxmlformats.org/markup-compatibility/2006">
    <mc:Choice xmlns:p14="http://schemas.microsoft.com/office/powerpoint/2010/main" Requires="p14">
      <p:transition spd="med" p14:dur="700" advTm="20065">
        <p:fade/>
      </p:transition>
    </mc:Choice>
    <mc:Fallback>
      <p:transition spd="med" advTm="200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AT exams cartoon">
            <a:extLst>
              <a:ext uri="{FF2B5EF4-FFF2-40B4-BE49-F238E27FC236}">
                <a16:creationId xmlns:a16="http://schemas.microsoft.com/office/drawing/2014/main" id="{E24D36DE-43B8-018A-9206-D5003B8C3C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090" r="23581" b="1"/>
          <a:stretch/>
        </p:blipFill>
        <p:spPr bwMode="auto">
          <a:xfrm>
            <a:off x="7266453" y="1008751"/>
            <a:ext cx="4099980" cy="52179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1936B4-E11B-23FC-5244-221632CB91FE}"/>
              </a:ext>
            </a:extLst>
          </p:cNvPr>
          <p:cNvSpPr>
            <a:spLocks noGrp="1"/>
          </p:cNvSpPr>
          <p:nvPr>
            <p:ph type="title"/>
          </p:nvPr>
        </p:nvSpPr>
        <p:spPr>
          <a:xfrm>
            <a:off x="522874" y="665627"/>
            <a:ext cx="6628674" cy="1121311"/>
          </a:xfrm>
          <a:prstGeom prst="roundRect">
            <a:avLst/>
          </a:prstGeom>
        </p:spPr>
        <p:txBody>
          <a:bodyPr>
            <a:normAutofit/>
          </a:bodyPr>
          <a:lstStyle/>
          <a:p>
            <a:pPr algn="ctr"/>
            <a:r>
              <a:rPr lang="en-US" sz="6000"/>
              <a:t>SAT / ACT exams</a:t>
            </a:r>
          </a:p>
        </p:txBody>
      </p:sp>
      <p:grpSp>
        <p:nvGrpSpPr>
          <p:cNvPr id="13" name="Group 12">
            <a:extLst>
              <a:ext uri="{FF2B5EF4-FFF2-40B4-BE49-F238E27FC236}">
                <a16:creationId xmlns:a16="http://schemas.microsoft.com/office/drawing/2014/main" id="{28D4547E-C355-4A23-8D4D-E46D60B7304E}"/>
              </a:ext>
            </a:extLst>
          </p:cNvPr>
          <p:cNvGrpSpPr/>
          <p:nvPr/>
        </p:nvGrpSpPr>
        <p:grpSpPr>
          <a:xfrm>
            <a:off x="217962" y="5287709"/>
            <a:ext cx="3706006" cy="1442909"/>
            <a:chOff x="217962" y="5287709"/>
            <a:chExt cx="3706006" cy="1442909"/>
          </a:xfrm>
        </p:grpSpPr>
        <p:sp>
          <p:nvSpPr>
            <p:cNvPr id="11" name="Oval 10">
              <a:extLst>
                <a:ext uri="{FF2B5EF4-FFF2-40B4-BE49-F238E27FC236}">
                  <a16:creationId xmlns:a16="http://schemas.microsoft.com/office/drawing/2014/main" id="{91C1929D-F435-F9BE-0732-BA74D9A8F8E7}"/>
                </a:ext>
              </a:extLst>
            </p:cNvPr>
            <p:cNvSpPr/>
            <p:nvPr/>
          </p:nvSpPr>
          <p:spPr>
            <a:xfrm>
              <a:off x="2436812" y="5287709"/>
              <a:ext cx="1487156" cy="1442909"/>
            </a:xfrm>
            <a:prstGeom prst="ellipse">
              <a:avLst/>
            </a:prstGeom>
            <a:solidFill>
              <a:srgbClr val="5C5D5F"/>
            </a:solidFill>
            <a:ln>
              <a:solidFill>
                <a:srgbClr val="5C5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52615B7-4A5E-7F57-EB33-C77DA00F800A}"/>
                </a:ext>
              </a:extLst>
            </p:cNvPr>
            <p:cNvSpPr/>
            <p:nvPr/>
          </p:nvSpPr>
          <p:spPr>
            <a:xfrm>
              <a:off x="217962" y="5287709"/>
              <a:ext cx="1487156" cy="1442909"/>
            </a:xfrm>
            <a:prstGeom prst="ellipse">
              <a:avLst/>
            </a:prstGeom>
            <a:solidFill>
              <a:srgbClr val="5C5D5F"/>
            </a:solidFill>
            <a:ln>
              <a:solidFill>
                <a:srgbClr val="5C5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a:extLst>
                <a:ext uri="{FF2B5EF4-FFF2-40B4-BE49-F238E27FC236}">
                  <a16:creationId xmlns:a16="http://schemas.microsoft.com/office/drawing/2014/main" id="{1BD9BD7A-5A08-917B-294F-DBAF41242E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718" y="5372802"/>
              <a:ext cx="1313643" cy="127272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08985D29-087E-D021-4F0A-E7ADEB5828C9}"/>
                </a:ext>
              </a:extLst>
            </p:cNvPr>
            <p:cNvCxnSpPr>
              <a:stCxn id="11" idx="2"/>
              <a:endCxn id="9" idx="6"/>
            </p:cNvCxnSpPr>
            <p:nvPr/>
          </p:nvCxnSpPr>
          <p:spPr>
            <a:xfrm flipH="1">
              <a:off x="1705118" y="6009164"/>
              <a:ext cx="731694" cy="0"/>
            </a:xfrm>
            <a:prstGeom prst="line">
              <a:avLst/>
            </a:prstGeom>
            <a:ln w="127000">
              <a:solidFill>
                <a:srgbClr val="5C5D5F"/>
              </a:solidFill>
            </a:ln>
          </p:spPr>
          <p:style>
            <a:lnRef idx="1">
              <a:schemeClr val="accent1"/>
            </a:lnRef>
            <a:fillRef idx="0">
              <a:schemeClr val="accent1"/>
            </a:fillRef>
            <a:effectRef idx="0">
              <a:schemeClr val="accent1"/>
            </a:effectRef>
            <a:fontRef idx="minor">
              <a:schemeClr val="tx1"/>
            </a:fontRef>
          </p:style>
        </p:cxnSp>
        <p:pic>
          <p:nvPicPr>
            <p:cNvPr id="5124" name="Picture 4">
              <a:extLst>
                <a:ext uri="{FF2B5EF4-FFF2-40B4-BE49-F238E27FC236}">
                  <a16:creationId xmlns:a16="http://schemas.microsoft.com/office/drawing/2014/main" id="{568C49D7-1325-45B2-1F55-F2DDC9074E4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3568" y="5372802"/>
              <a:ext cx="1313643" cy="127272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ontent Placeholder 7">
            <a:extLst>
              <a:ext uri="{FF2B5EF4-FFF2-40B4-BE49-F238E27FC236}">
                <a16:creationId xmlns:a16="http://schemas.microsoft.com/office/drawing/2014/main" id="{B0FA8CFD-6E0C-C405-8D6D-CFEA43C73837}"/>
              </a:ext>
            </a:extLst>
          </p:cNvPr>
          <p:cNvSpPr txBox="1">
            <a:spLocks/>
          </p:cNvSpPr>
          <p:nvPr/>
        </p:nvSpPr>
        <p:spPr>
          <a:xfrm>
            <a:off x="1292057" y="2075131"/>
            <a:ext cx="4648200" cy="3085185"/>
          </a:xfrm>
          <a:prstGeom prst="roundRect">
            <a:avLst/>
          </a:prstGeom>
          <a:ln w="19050" cap="flat" cmpd="sng" algn="ctr">
            <a:solidFill>
              <a:schemeClr val="accent3"/>
            </a:solidFill>
            <a:prstDash val="solid"/>
          </a:ln>
          <a:effectLst>
            <a:outerShdw blurRad="63500" sx="102000" sy="102000" algn="ctr" rotWithShape="0">
              <a:schemeClr val="tx1">
                <a:alpha val="40000"/>
              </a:schemeClr>
            </a:outerShdw>
            <a:softEdge rad="0"/>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85000" lnSpcReduction="20000"/>
          </a:bodyPr>
          <a:lstStyle>
            <a:lvl1pPr marL="228531" indent="-228531" algn="l" defTabSz="914126" rtl="0" eaLnBrk="1" latinLnBrk="0" hangingPunct="1">
              <a:lnSpc>
                <a:spcPct val="120000"/>
              </a:lnSpc>
              <a:spcBef>
                <a:spcPts val="1000"/>
              </a:spcBef>
              <a:buClr>
                <a:schemeClr val="tx1"/>
              </a:buClr>
              <a:buFont typeface="Arial" panose="020B0604020202020204" pitchFamily="34" charset="0"/>
              <a:buChar char="•"/>
              <a:defRPr sz="1999" kern="1200" cap="all" baseline="0">
                <a:solidFill>
                  <a:schemeClr val="dk1"/>
                </a:solidFill>
                <a:effectLst/>
                <a:latin typeface="+mn-lt"/>
                <a:ea typeface="+mn-ea"/>
                <a:cs typeface="+mn-cs"/>
              </a:defRPr>
            </a:lvl1pPr>
            <a:lvl2pPr marL="685594" indent="-228531" algn="l" defTabSz="914126" rtl="0" eaLnBrk="1" latinLnBrk="0" hangingPunct="1">
              <a:lnSpc>
                <a:spcPct val="120000"/>
              </a:lnSpc>
              <a:spcBef>
                <a:spcPts val="500"/>
              </a:spcBef>
              <a:buClr>
                <a:schemeClr val="tx1"/>
              </a:buClr>
              <a:buFont typeface="Arial" panose="020B0604020202020204" pitchFamily="34" charset="0"/>
              <a:buChar char="•"/>
              <a:defRPr sz="1799" kern="1200" cap="all" baseline="0">
                <a:solidFill>
                  <a:schemeClr val="dk1"/>
                </a:solidFill>
                <a:effectLst/>
                <a:latin typeface="+mn-lt"/>
                <a:ea typeface="+mn-ea"/>
                <a:cs typeface="+mn-cs"/>
              </a:defRPr>
            </a:lvl2pPr>
            <a:lvl3pPr marL="1142657" indent="-228531" algn="l" defTabSz="914126"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dk1"/>
                </a:solidFill>
                <a:effectLst/>
                <a:latin typeface="+mn-lt"/>
                <a:ea typeface="+mn-ea"/>
                <a:cs typeface="+mn-cs"/>
              </a:defRPr>
            </a:lvl3pPr>
            <a:lvl4pPr marL="1599720"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4pPr>
            <a:lvl5pPr marL="2056783"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5pPr>
            <a:lvl6pPr marL="2513846"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6pPr>
            <a:lvl7pPr marL="2970908"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7pPr>
            <a:lvl8pPr marL="3427971"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8pPr>
            <a:lvl9pPr marL="3885034"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9pPr>
          </a:lstStyle>
          <a:p>
            <a:r>
              <a:rPr lang="en-US" sz="3000"/>
              <a:t>SAT Scores needed</a:t>
            </a:r>
          </a:p>
          <a:p>
            <a:pPr lvl="1"/>
            <a:r>
              <a:rPr lang="en-US" sz="2800"/>
              <a:t>ELA – 410</a:t>
            </a:r>
          </a:p>
          <a:p>
            <a:pPr lvl="1"/>
            <a:r>
              <a:rPr lang="en-US" sz="2800"/>
              <a:t>Math – 430</a:t>
            </a:r>
          </a:p>
          <a:p>
            <a:r>
              <a:rPr lang="en-US" sz="3000"/>
              <a:t>ACT Scores needed </a:t>
            </a:r>
          </a:p>
          <a:p>
            <a:pPr lvl="1"/>
            <a:r>
              <a:rPr lang="en-US" sz="2800"/>
              <a:t>ELA – 14</a:t>
            </a:r>
          </a:p>
          <a:p>
            <a:pPr lvl="1"/>
            <a:r>
              <a:rPr lang="en-US" sz="2800"/>
              <a:t>Math -- 16</a:t>
            </a:r>
          </a:p>
        </p:txBody>
      </p:sp>
      <p:pic>
        <p:nvPicPr>
          <p:cNvPr id="4" name="Audio 3">
            <a:hlinkClick r:id="" action="ppaction://media"/>
            <a:extLst>
              <a:ext uri="{FF2B5EF4-FFF2-40B4-BE49-F238E27FC236}">
                <a16:creationId xmlns:a16="http://schemas.microsoft.com/office/drawing/2014/main" id="{83CAF76A-C21B-D4B4-42D1-A09D7E445809}"/>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87500" t="-287500" r="-287500" b="-287500"/>
          <a:stretch>
            <a:fillRect/>
          </a:stretch>
        </p:blipFill>
        <p:spPr>
          <a:xfrm>
            <a:off x="10049129" y="4718304"/>
            <a:ext cx="2057400" cy="2057400"/>
          </a:xfrm>
          <a:prstGeom prst="ellipse">
            <a:avLst/>
          </a:prstGeom>
        </p:spPr>
      </p:pic>
    </p:spTree>
    <p:extLst>
      <p:ext uri="{BB962C8B-B14F-4D97-AF65-F5344CB8AC3E}">
        <p14:creationId xmlns:p14="http://schemas.microsoft.com/office/powerpoint/2010/main" val="1346321947"/>
      </p:ext>
    </p:extLst>
  </p:cSld>
  <p:clrMapOvr>
    <a:masterClrMapping/>
  </p:clrMapOvr>
  <mc:AlternateContent xmlns:mc="http://schemas.openxmlformats.org/markup-compatibility/2006">
    <mc:Choice xmlns:p14="http://schemas.microsoft.com/office/powerpoint/2010/main" Requires="p14">
      <p:transition spd="med" p14:dur="700" advTm="21661">
        <p:fade/>
      </p:transition>
    </mc:Choice>
    <mc:Fallback>
      <p:transition spd="med" advTm="2166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13</TotalTime>
  <Words>943</Words>
  <Application>Microsoft Office PowerPoint</Application>
  <PresentationFormat>Custom</PresentationFormat>
  <Paragraphs>77</Paragraphs>
  <Slides>12</Slides>
  <Notes>12</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Corbel</vt:lpstr>
      <vt:lpstr>Ink Free</vt:lpstr>
      <vt:lpstr>Vapor Trail</vt:lpstr>
      <vt:lpstr>Graduation Pathways</vt:lpstr>
      <vt:lpstr>What is a Graduation Pathway?</vt:lpstr>
      <vt:lpstr>PowerPoint Presentation</vt:lpstr>
      <vt:lpstr>Smarter Balanced Assessments (SBA)</vt:lpstr>
      <vt:lpstr>Bridges to College Courses</vt:lpstr>
      <vt:lpstr>Transition Courses</vt:lpstr>
      <vt:lpstr>CTE Pathway</vt:lpstr>
      <vt:lpstr>ASVAB</vt:lpstr>
      <vt:lpstr>SAT / ACT exams</vt:lpstr>
      <vt:lpstr>  Dual Credit</vt:lpstr>
      <vt:lpstr>AP and IB classes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Pathways</dc:title>
  <dc:creator>Rutherford, Robert</dc:creator>
  <cp:lastModifiedBy>James</cp:lastModifiedBy>
  <cp:revision>2</cp:revision>
  <dcterms:created xsi:type="dcterms:W3CDTF">2023-02-09T20:51:11Z</dcterms:created>
  <dcterms:modified xsi:type="dcterms:W3CDTF">2024-01-11T02:55:57Z</dcterms:modified>
</cp:coreProperties>
</file>