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70" r:id="rId2"/>
    <p:sldId id="271" r:id="rId3"/>
    <p:sldId id="272" r:id="rId4"/>
    <p:sldId id="276" r:id="rId5"/>
    <p:sldId id="259" r:id="rId6"/>
    <p:sldId id="273" r:id="rId7"/>
    <p:sldId id="274" r:id="rId8"/>
    <p:sldId id="275" r:id="rId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5860" autoAdjust="0"/>
  </p:normalViewPr>
  <p:slideViewPr>
    <p:cSldViewPr>
      <p:cViewPr varScale="1">
        <p:scale>
          <a:sx n="68" d="100"/>
          <a:sy n="68" d="100"/>
        </p:scale>
        <p:origin x="708" y="4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me, James (JP)" userId="69f4109d-9fc1-4e8f-9828-da9e727817ac" providerId="ADAL" clId="{510A0DB6-EA85-4407-998F-A4BC2C579819}"/>
    <pc:docChg chg="modSld">
      <pc:chgData name="Frame, James (JP)" userId="69f4109d-9fc1-4e8f-9828-da9e727817ac" providerId="ADAL" clId="{510A0DB6-EA85-4407-998F-A4BC2C579819}" dt="2024-01-10T21:23:54.166" v="102" actId="20577"/>
      <pc:docMkLst>
        <pc:docMk/>
      </pc:docMkLst>
      <pc:sldChg chg="modNotesTx">
        <pc:chgData name="Frame, James (JP)" userId="69f4109d-9fc1-4e8f-9828-da9e727817ac" providerId="ADAL" clId="{510A0DB6-EA85-4407-998F-A4BC2C579819}" dt="2024-01-10T21:16:42.725" v="1" actId="20577"/>
        <pc:sldMkLst>
          <pc:docMk/>
          <pc:sldMk cId="1853359835" sldId="270"/>
        </pc:sldMkLst>
      </pc:sldChg>
      <pc:sldChg chg="modSp mod modNotesTx">
        <pc:chgData name="Frame, James (JP)" userId="69f4109d-9fc1-4e8f-9828-da9e727817ac" providerId="ADAL" clId="{510A0DB6-EA85-4407-998F-A4BC2C579819}" dt="2024-01-10T21:23:54.166" v="102" actId="20577"/>
        <pc:sldMkLst>
          <pc:docMk/>
          <pc:sldMk cId="2023310040" sldId="274"/>
        </pc:sldMkLst>
        <pc:spChg chg="mod">
          <ac:chgData name="Frame, James (JP)" userId="69f4109d-9fc1-4e8f-9828-da9e727817ac" providerId="ADAL" clId="{510A0DB6-EA85-4407-998F-A4BC2C579819}" dt="2024-01-10T21:23:54.166" v="102" actId="20577"/>
          <ac:spMkLst>
            <pc:docMk/>
            <pc:sldMk cId="2023310040" sldId="274"/>
            <ac:spMk id="3" creationId="{3C2969BB-2874-2B12-2F12-52B1307C060C}"/>
          </ac:spMkLst>
        </pc:spChg>
      </pc:sldChg>
      <pc:sldChg chg="modNotesTx">
        <pc:chgData name="Frame, James (JP)" userId="69f4109d-9fc1-4e8f-9828-da9e727817ac" providerId="ADAL" clId="{510A0DB6-EA85-4407-998F-A4BC2C579819}" dt="2024-01-10T21:19:37.779" v="98" actId="20577"/>
        <pc:sldMkLst>
          <pc:docMk/>
          <pc:sldMk cId="3048910481" sldId="2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B05CE-FF61-4BFC-BCF7-FC4226BCD95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D95ACDF-E987-4ED8-BD15-8F933ED32BBF}">
      <dgm:prSet phldrT="[Text]"/>
      <dgm:spPr/>
      <dgm:t>
        <a:bodyPr/>
        <a:lstStyle/>
        <a:p>
          <a:r>
            <a:rPr lang="en-US">
              <a:latin typeface="Consolas"/>
            </a:rPr>
            <a:t>IB/AP</a:t>
          </a:r>
          <a:endParaRPr lang="en-US"/>
        </a:p>
      </dgm:t>
    </dgm:pt>
    <dgm:pt modelId="{C3E4F8AF-1195-47B9-AF54-6EB6FEB928E5}" type="parTrans" cxnId="{0BA233BA-25EB-447F-B9BF-BD8E70B58FA8}">
      <dgm:prSet/>
      <dgm:spPr/>
      <dgm:t>
        <a:bodyPr/>
        <a:lstStyle/>
        <a:p>
          <a:endParaRPr lang="en-US"/>
        </a:p>
      </dgm:t>
    </dgm:pt>
    <dgm:pt modelId="{7250623D-266E-44CD-829F-26AE8B7894F1}" type="sibTrans" cxnId="{0BA233BA-25EB-447F-B9BF-BD8E70B58FA8}">
      <dgm:prSet/>
      <dgm:spPr/>
      <dgm:t>
        <a:bodyPr/>
        <a:lstStyle/>
        <a:p>
          <a:endParaRPr lang="en-US"/>
        </a:p>
      </dgm:t>
    </dgm:pt>
    <dgm:pt modelId="{A1B0A030-8923-4756-AA6C-9DF6BAFDC487}">
      <dgm:prSet phldrT="[Text]"/>
      <dgm:spPr/>
      <dgm:t>
        <a:bodyPr/>
        <a:lstStyle/>
        <a:p>
          <a:r>
            <a:rPr lang="en-US" dirty="0"/>
            <a:t>College in the HS</a:t>
          </a:r>
        </a:p>
      </dgm:t>
    </dgm:pt>
    <dgm:pt modelId="{D13579C1-22A1-4AC8-9153-B15117F6F9B4}" type="parTrans" cxnId="{B2277C35-8EFE-4311-9835-4B919CBC56D3}">
      <dgm:prSet/>
      <dgm:spPr/>
      <dgm:t>
        <a:bodyPr/>
        <a:lstStyle/>
        <a:p>
          <a:endParaRPr lang="en-US"/>
        </a:p>
      </dgm:t>
    </dgm:pt>
    <dgm:pt modelId="{C4E5EF7F-ACE8-4E1D-A6A5-BB112B625F7B}" type="sibTrans" cxnId="{B2277C35-8EFE-4311-9835-4B919CBC56D3}">
      <dgm:prSet/>
      <dgm:spPr/>
      <dgm:t>
        <a:bodyPr/>
        <a:lstStyle/>
        <a:p>
          <a:endParaRPr lang="en-US"/>
        </a:p>
      </dgm:t>
    </dgm:pt>
    <dgm:pt modelId="{422145FF-DBFA-4CFF-9DE8-DD94F5A09C9F}">
      <dgm:prSet phldrT="[Text]"/>
      <dgm:spPr/>
      <dgm:t>
        <a:bodyPr/>
        <a:lstStyle/>
        <a:p>
          <a:r>
            <a:rPr lang="en-US" dirty="0"/>
            <a:t>CTE</a:t>
          </a:r>
        </a:p>
      </dgm:t>
    </dgm:pt>
    <dgm:pt modelId="{D41C48E2-5EE7-45DB-A28F-4C172ACABED9}" type="parTrans" cxnId="{4078E520-6512-4F32-9C89-590B97A19540}">
      <dgm:prSet/>
      <dgm:spPr/>
      <dgm:t>
        <a:bodyPr/>
        <a:lstStyle/>
        <a:p>
          <a:endParaRPr lang="en-US"/>
        </a:p>
      </dgm:t>
    </dgm:pt>
    <dgm:pt modelId="{9CBDC4A6-C091-4E92-A5F0-A01804F4A377}" type="sibTrans" cxnId="{4078E520-6512-4F32-9C89-590B97A19540}">
      <dgm:prSet/>
      <dgm:spPr/>
      <dgm:t>
        <a:bodyPr/>
        <a:lstStyle/>
        <a:p>
          <a:endParaRPr lang="en-US"/>
        </a:p>
      </dgm:t>
    </dgm:pt>
    <dgm:pt modelId="{AD600AD6-9B50-4EA7-813C-0261DB6123B8}">
      <dgm:prSet phldrT="[Text]"/>
      <dgm:spPr/>
      <dgm:t>
        <a:bodyPr/>
        <a:lstStyle/>
        <a:p>
          <a:r>
            <a:rPr lang="en-US" dirty="0"/>
            <a:t>Running Start</a:t>
          </a:r>
        </a:p>
      </dgm:t>
    </dgm:pt>
    <dgm:pt modelId="{B25EA23F-1E67-4CFE-BF7C-27E14C85FBB0}" type="parTrans" cxnId="{FDB4B68E-F2AB-4F68-B38B-3EB1E3D45E31}">
      <dgm:prSet/>
      <dgm:spPr/>
      <dgm:t>
        <a:bodyPr/>
        <a:lstStyle/>
        <a:p>
          <a:endParaRPr lang="en-US"/>
        </a:p>
      </dgm:t>
    </dgm:pt>
    <dgm:pt modelId="{FC023B35-0CCE-4FDA-A129-FCB2E9A02B65}" type="sibTrans" cxnId="{FDB4B68E-F2AB-4F68-B38B-3EB1E3D45E31}">
      <dgm:prSet/>
      <dgm:spPr/>
      <dgm:t>
        <a:bodyPr/>
        <a:lstStyle/>
        <a:p>
          <a:endParaRPr lang="en-US"/>
        </a:p>
      </dgm:t>
    </dgm:pt>
    <dgm:pt modelId="{70A89B01-DA25-46C4-8528-17BF4786DD3C}" type="pres">
      <dgm:prSet presAssocID="{922B05CE-FF61-4BFC-BCF7-FC4226BCD95A}" presName="diagram" presStyleCnt="0">
        <dgm:presLayoutVars>
          <dgm:dir/>
          <dgm:resizeHandles val="exact"/>
        </dgm:presLayoutVars>
      </dgm:prSet>
      <dgm:spPr/>
    </dgm:pt>
    <dgm:pt modelId="{DC9A0AE1-2EAD-43FC-A442-D47659FDF490}" type="pres">
      <dgm:prSet presAssocID="{5D95ACDF-E987-4ED8-BD15-8F933ED32BBF}" presName="node" presStyleLbl="node1" presStyleIdx="0" presStyleCnt="4">
        <dgm:presLayoutVars>
          <dgm:bulletEnabled val="1"/>
        </dgm:presLayoutVars>
      </dgm:prSet>
      <dgm:spPr/>
    </dgm:pt>
    <dgm:pt modelId="{742075CF-07C5-4F75-BCD6-0CC4996FDF92}" type="pres">
      <dgm:prSet presAssocID="{7250623D-266E-44CD-829F-26AE8B7894F1}" presName="sibTrans" presStyleCnt="0"/>
      <dgm:spPr/>
    </dgm:pt>
    <dgm:pt modelId="{086FEFF3-A84D-4AE0-A611-DD40AB838CD3}" type="pres">
      <dgm:prSet presAssocID="{A1B0A030-8923-4756-AA6C-9DF6BAFDC487}" presName="node" presStyleLbl="node1" presStyleIdx="1" presStyleCnt="4">
        <dgm:presLayoutVars>
          <dgm:bulletEnabled val="1"/>
        </dgm:presLayoutVars>
      </dgm:prSet>
      <dgm:spPr/>
    </dgm:pt>
    <dgm:pt modelId="{AB19612A-A94A-4EEC-A97D-30F831615E85}" type="pres">
      <dgm:prSet presAssocID="{C4E5EF7F-ACE8-4E1D-A6A5-BB112B625F7B}" presName="sibTrans" presStyleCnt="0"/>
      <dgm:spPr/>
    </dgm:pt>
    <dgm:pt modelId="{0CCBA8CD-C9C3-49B9-944C-01900CDD29D9}" type="pres">
      <dgm:prSet presAssocID="{422145FF-DBFA-4CFF-9DE8-DD94F5A09C9F}" presName="node" presStyleLbl="node1" presStyleIdx="2" presStyleCnt="4">
        <dgm:presLayoutVars>
          <dgm:bulletEnabled val="1"/>
        </dgm:presLayoutVars>
      </dgm:prSet>
      <dgm:spPr/>
    </dgm:pt>
    <dgm:pt modelId="{510C7740-261F-4D25-854A-2E50ABA2F8D7}" type="pres">
      <dgm:prSet presAssocID="{9CBDC4A6-C091-4E92-A5F0-A01804F4A377}" presName="sibTrans" presStyleCnt="0"/>
      <dgm:spPr/>
    </dgm:pt>
    <dgm:pt modelId="{6F83644D-C56E-4C54-8CD2-AC347F5EE1F3}" type="pres">
      <dgm:prSet presAssocID="{AD600AD6-9B50-4EA7-813C-0261DB6123B8}" presName="node" presStyleLbl="node1" presStyleIdx="3" presStyleCnt="4">
        <dgm:presLayoutVars>
          <dgm:bulletEnabled val="1"/>
        </dgm:presLayoutVars>
      </dgm:prSet>
      <dgm:spPr/>
    </dgm:pt>
  </dgm:ptLst>
  <dgm:cxnLst>
    <dgm:cxn modelId="{4078E520-6512-4F32-9C89-590B97A19540}" srcId="{922B05CE-FF61-4BFC-BCF7-FC4226BCD95A}" destId="{422145FF-DBFA-4CFF-9DE8-DD94F5A09C9F}" srcOrd="2" destOrd="0" parTransId="{D41C48E2-5EE7-45DB-A28F-4C172ACABED9}" sibTransId="{9CBDC4A6-C091-4E92-A5F0-A01804F4A377}"/>
    <dgm:cxn modelId="{CEE0D32D-3FEE-4D4A-9E62-942DEF91D53F}" type="presOf" srcId="{AD600AD6-9B50-4EA7-813C-0261DB6123B8}" destId="{6F83644D-C56E-4C54-8CD2-AC347F5EE1F3}" srcOrd="0" destOrd="0" presId="urn:microsoft.com/office/officeart/2005/8/layout/default"/>
    <dgm:cxn modelId="{B2277C35-8EFE-4311-9835-4B919CBC56D3}" srcId="{922B05CE-FF61-4BFC-BCF7-FC4226BCD95A}" destId="{A1B0A030-8923-4756-AA6C-9DF6BAFDC487}" srcOrd="1" destOrd="0" parTransId="{D13579C1-22A1-4AC8-9153-B15117F6F9B4}" sibTransId="{C4E5EF7F-ACE8-4E1D-A6A5-BB112B625F7B}"/>
    <dgm:cxn modelId="{4598EA37-3B67-4D55-B669-81BE3CFA892B}" type="presOf" srcId="{922B05CE-FF61-4BFC-BCF7-FC4226BCD95A}" destId="{70A89B01-DA25-46C4-8528-17BF4786DD3C}" srcOrd="0" destOrd="0" presId="urn:microsoft.com/office/officeart/2005/8/layout/default"/>
    <dgm:cxn modelId="{FDB4B68E-F2AB-4F68-B38B-3EB1E3D45E31}" srcId="{922B05CE-FF61-4BFC-BCF7-FC4226BCD95A}" destId="{AD600AD6-9B50-4EA7-813C-0261DB6123B8}" srcOrd="3" destOrd="0" parTransId="{B25EA23F-1E67-4CFE-BF7C-27E14C85FBB0}" sibTransId="{FC023B35-0CCE-4FDA-A129-FCB2E9A02B65}"/>
    <dgm:cxn modelId="{0613DB8F-C4F8-451F-8A54-E38648FA124C}" type="presOf" srcId="{5D95ACDF-E987-4ED8-BD15-8F933ED32BBF}" destId="{DC9A0AE1-2EAD-43FC-A442-D47659FDF490}" srcOrd="0" destOrd="0" presId="urn:microsoft.com/office/officeart/2005/8/layout/default"/>
    <dgm:cxn modelId="{F94615B6-BB57-497E-8508-76B57A47CA2E}" type="presOf" srcId="{A1B0A030-8923-4756-AA6C-9DF6BAFDC487}" destId="{086FEFF3-A84D-4AE0-A611-DD40AB838CD3}" srcOrd="0" destOrd="0" presId="urn:microsoft.com/office/officeart/2005/8/layout/default"/>
    <dgm:cxn modelId="{0BA233BA-25EB-447F-B9BF-BD8E70B58FA8}" srcId="{922B05CE-FF61-4BFC-BCF7-FC4226BCD95A}" destId="{5D95ACDF-E987-4ED8-BD15-8F933ED32BBF}" srcOrd="0" destOrd="0" parTransId="{C3E4F8AF-1195-47B9-AF54-6EB6FEB928E5}" sibTransId="{7250623D-266E-44CD-829F-26AE8B7894F1}"/>
    <dgm:cxn modelId="{0D2D40DA-D330-43E7-A723-5373ADE5A3B9}" type="presOf" srcId="{422145FF-DBFA-4CFF-9DE8-DD94F5A09C9F}" destId="{0CCBA8CD-C9C3-49B9-944C-01900CDD29D9}" srcOrd="0" destOrd="0" presId="urn:microsoft.com/office/officeart/2005/8/layout/default"/>
    <dgm:cxn modelId="{61D601C5-FC2C-4821-A232-7378FD56DEDD}" type="presParOf" srcId="{70A89B01-DA25-46C4-8528-17BF4786DD3C}" destId="{DC9A0AE1-2EAD-43FC-A442-D47659FDF490}" srcOrd="0" destOrd="0" presId="urn:microsoft.com/office/officeart/2005/8/layout/default"/>
    <dgm:cxn modelId="{CDF3957E-0B5D-4BD1-AFAF-3C08A4A8ADD8}" type="presParOf" srcId="{70A89B01-DA25-46C4-8528-17BF4786DD3C}" destId="{742075CF-07C5-4F75-BCD6-0CC4996FDF92}" srcOrd="1" destOrd="0" presId="urn:microsoft.com/office/officeart/2005/8/layout/default"/>
    <dgm:cxn modelId="{DF876AE5-F77F-4792-A27A-6C5F1105F03D}" type="presParOf" srcId="{70A89B01-DA25-46C4-8528-17BF4786DD3C}" destId="{086FEFF3-A84D-4AE0-A611-DD40AB838CD3}" srcOrd="2" destOrd="0" presId="urn:microsoft.com/office/officeart/2005/8/layout/default"/>
    <dgm:cxn modelId="{625285AD-BD3C-4346-B10A-2F0D9FC83602}" type="presParOf" srcId="{70A89B01-DA25-46C4-8528-17BF4786DD3C}" destId="{AB19612A-A94A-4EEC-A97D-30F831615E85}" srcOrd="3" destOrd="0" presId="urn:microsoft.com/office/officeart/2005/8/layout/default"/>
    <dgm:cxn modelId="{4573CF47-0FC9-45DA-9F1F-0F8163E7C1AE}" type="presParOf" srcId="{70A89B01-DA25-46C4-8528-17BF4786DD3C}" destId="{0CCBA8CD-C9C3-49B9-944C-01900CDD29D9}" srcOrd="4" destOrd="0" presId="urn:microsoft.com/office/officeart/2005/8/layout/default"/>
    <dgm:cxn modelId="{629987ED-D430-42AF-B408-753F8111D1A0}" type="presParOf" srcId="{70A89B01-DA25-46C4-8528-17BF4786DD3C}" destId="{510C7740-261F-4D25-854A-2E50ABA2F8D7}" srcOrd="5" destOrd="0" presId="urn:microsoft.com/office/officeart/2005/8/layout/default"/>
    <dgm:cxn modelId="{E0E0329F-D66B-4F81-ACD6-B1FF8EE8E11A}" type="presParOf" srcId="{70A89B01-DA25-46C4-8528-17BF4786DD3C}" destId="{6F83644D-C56E-4C54-8CD2-AC347F5EE1F3}"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A0AE1-2EAD-43FC-A442-D47659FDF490}">
      <dsp:nvSpPr>
        <dsp:cNvPr id="0" name=""/>
        <dsp:cNvSpPr/>
      </dsp:nvSpPr>
      <dsp:spPr>
        <a:xfrm>
          <a:off x="1747609" y="2974"/>
          <a:ext cx="3341734" cy="20050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a:latin typeface="Consolas"/>
            </a:rPr>
            <a:t>IB/AP</a:t>
          </a:r>
          <a:endParaRPr lang="en-US" sz="5600" kern="1200"/>
        </a:p>
      </dsp:txBody>
      <dsp:txXfrm>
        <a:off x="1747609" y="2974"/>
        <a:ext cx="3341734" cy="2005040"/>
      </dsp:txXfrm>
    </dsp:sp>
    <dsp:sp modelId="{086FEFF3-A84D-4AE0-A611-DD40AB838CD3}">
      <dsp:nvSpPr>
        <dsp:cNvPr id="0" name=""/>
        <dsp:cNvSpPr/>
      </dsp:nvSpPr>
      <dsp:spPr>
        <a:xfrm>
          <a:off x="5423517" y="2974"/>
          <a:ext cx="3341734" cy="20050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t>College in the HS</a:t>
          </a:r>
        </a:p>
      </dsp:txBody>
      <dsp:txXfrm>
        <a:off x="5423517" y="2974"/>
        <a:ext cx="3341734" cy="2005040"/>
      </dsp:txXfrm>
    </dsp:sp>
    <dsp:sp modelId="{0CCBA8CD-C9C3-49B9-944C-01900CDD29D9}">
      <dsp:nvSpPr>
        <dsp:cNvPr id="0" name=""/>
        <dsp:cNvSpPr/>
      </dsp:nvSpPr>
      <dsp:spPr>
        <a:xfrm>
          <a:off x="1747609" y="2342189"/>
          <a:ext cx="3341734" cy="20050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t>CTE</a:t>
          </a:r>
        </a:p>
      </dsp:txBody>
      <dsp:txXfrm>
        <a:off x="1747609" y="2342189"/>
        <a:ext cx="3341734" cy="2005040"/>
      </dsp:txXfrm>
    </dsp:sp>
    <dsp:sp modelId="{6F83644D-C56E-4C54-8CD2-AC347F5EE1F3}">
      <dsp:nvSpPr>
        <dsp:cNvPr id="0" name=""/>
        <dsp:cNvSpPr/>
      </dsp:nvSpPr>
      <dsp:spPr>
        <a:xfrm>
          <a:off x="5423517" y="2342189"/>
          <a:ext cx="3341734" cy="20050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t>Running Start</a:t>
          </a:r>
        </a:p>
      </dsp:txBody>
      <dsp:txXfrm>
        <a:off x="5423517" y="2342189"/>
        <a:ext cx="3341734" cy="20050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1/10/2024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1/10/2024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you will learn about the Dual Credit options available to all KM students.  Dual Credit is an opportunity to earn both high school credit and college credit through the same class.  </a:t>
            </a:r>
          </a:p>
        </p:txBody>
      </p:sp>
      <p:sp>
        <p:nvSpPr>
          <p:cNvPr id="4" name="Slide Number Placeholder 3"/>
          <p:cNvSpPr>
            <a:spLocks noGrp="1"/>
          </p:cNvSpPr>
          <p:nvPr>
            <p:ph type="sldNum" sz="quarter" idx="5"/>
          </p:nvPr>
        </p:nvSpPr>
        <p:spPr/>
        <p:txBody>
          <a:bodyPr/>
          <a:lstStyle/>
          <a:p>
            <a:fld id="{01F2A70B-78F2-4DCF-B53B-C990D2FAFB8A}" type="slidenum">
              <a:rPr lang="en-US" smtClean="0"/>
              <a:t>1</a:t>
            </a:fld>
            <a:endParaRPr lang="en-US"/>
          </a:p>
        </p:txBody>
      </p:sp>
    </p:spTree>
    <p:extLst>
      <p:ext uri="{BB962C8B-B14F-4D97-AF65-F5344CB8AC3E}">
        <p14:creationId xmlns:p14="http://schemas.microsoft.com/office/powerpoint/2010/main" val="379128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different options students have to earn Dual Credit.  At KM, students can choose from IB classes, College in the High School (CHS), and Career and Technical Education (CTE).  If a student chooses to do Running Start, they will take college classes at a community college and those classes will also count towards high school graduation requirements. Most of our students attend Green River College, but some opt for Highline College or Bellevue College.  </a:t>
            </a:r>
          </a:p>
        </p:txBody>
      </p:sp>
      <p:sp>
        <p:nvSpPr>
          <p:cNvPr id="4" name="Slide Number Placeholder 3"/>
          <p:cNvSpPr>
            <a:spLocks noGrp="1"/>
          </p:cNvSpPr>
          <p:nvPr>
            <p:ph type="sldNum" sz="quarter" idx="5"/>
          </p:nvPr>
        </p:nvSpPr>
        <p:spPr/>
        <p:txBody>
          <a:bodyPr/>
          <a:lstStyle/>
          <a:p>
            <a:fld id="{01F2A70B-78F2-4DCF-B53B-C990D2FAFB8A}" type="slidenum">
              <a:rPr lang="en-US" smtClean="0"/>
              <a:t>2</a:t>
            </a:fld>
            <a:endParaRPr lang="en-US"/>
          </a:p>
        </p:txBody>
      </p:sp>
    </p:spTree>
    <p:extLst>
      <p:ext uri="{BB962C8B-B14F-4D97-AF65-F5344CB8AC3E}">
        <p14:creationId xmlns:p14="http://schemas.microsoft.com/office/powerpoint/2010/main" val="271683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KM offers many IB courses in several different subject.  As you plan for your future, consider where you would like to attend college.  Students may want to choose IB as these courses are more universally accepted by universities across the world.  </a:t>
            </a:r>
          </a:p>
        </p:txBody>
      </p:sp>
      <p:sp>
        <p:nvSpPr>
          <p:cNvPr id="4" name="Slide Number Placeholder 3"/>
          <p:cNvSpPr>
            <a:spLocks noGrp="1"/>
          </p:cNvSpPr>
          <p:nvPr>
            <p:ph type="sldNum" sz="quarter" idx="5"/>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123312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KM is primarily an IB school, but we do have a couple of courses that fall under the AP umbrella.</a:t>
            </a:r>
          </a:p>
        </p:txBody>
      </p:sp>
      <p:sp>
        <p:nvSpPr>
          <p:cNvPr id="4" name="Slide Number Placeholder 3"/>
          <p:cNvSpPr>
            <a:spLocks noGrp="1"/>
          </p:cNvSpPr>
          <p:nvPr>
            <p:ph type="sldNum" sz="quarter" idx="5"/>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136317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IB courses, KM offers several College in the High School or CHS courses.  When students take a CHS course, they have the option of paying a reduced cost of tuition for the college credit.  The grade a student earns in the course will be placed on a college transcript.  Students can transfer this course, credit, and grade to any public college in the state of Washington and most universities across the country.  However, each college has their own course transfer policies and will determine whether to accept the course or not.  It is always a good idea to check with the university you might attend to determine if a CHS course is right for you.  </a:t>
            </a:r>
          </a:p>
        </p:txBody>
      </p:sp>
      <p:sp>
        <p:nvSpPr>
          <p:cNvPr id="4" name="Slide Number Placeholder 3"/>
          <p:cNvSpPr>
            <a:spLocks noGrp="1"/>
          </p:cNvSpPr>
          <p:nvPr>
            <p:ph type="sldNum" sz="quarter" idx="5"/>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36120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Career and Technical Education or CTE courses offer college credit as well.  Kent School District has worked with several local 2-year colleges to award college credit for these classes.  These classes can be applied toward a 2-year degree or Associates Degree.  In the state of Washington, students who earn an Associates Degree can transfer that degree and all credits to a 4-year public university.    </a:t>
            </a:r>
          </a:p>
        </p:txBody>
      </p:sp>
      <p:sp>
        <p:nvSpPr>
          <p:cNvPr id="4" name="Slide Number Placeholder 3"/>
          <p:cNvSpPr>
            <a:spLocks noGrp="1"/>
          </p:cNvSpPr>
          <p:nvPr>
            <p:ph type="sldNum" sz="quarter" idx="5"/>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2607207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students participate in Running Start, they take their classes at a local community college.  Most KM students decide to attend Green River College, but some do choose either Highline College, Bellevue College, or Renton Technical College.  To qualify for Running Start, students must be a junior or a senior in good standing. Students have the option of either part-time or full-time running start.  Part-time students take at least 1 class at KM and the rest at the college.  Full-time running start students will not take any classes at KM. To enroll in running start, you will need to follow all the required procedures from the local college you are planning to attend.  Each college has a different process, so pay close attention to their steps. To learn more about Running Start, please view the Running Start module in the counselor canvas page.  </a:t>
            </a:r>
          </a:p>
        </p:txBody>
      </p:sp>
      <p:sp>
        <p:nvSpPr>
          <p:cNvPr id="4" name="Slide Number Placeholder 3"/>
          <p:cNvSpPr>
            <a:spLocks noGrp="1"/>
          </p:cNvSpPr>
          <p:nvPr>
            <p:ph type="sldNum" sz="quarter" idx="5"/>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1897198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to choose wisely.  These are your classes, so only you can decide what is best for you.  Think about what classes will benefit you in your future.  And don’t forget about time management and allowing yourself the appropriate amount of study time, time for family and friends, time for activities, and time to relax.</a:t>
            </a:r>
          </a:p>
        </p:txBody>
      </p:sp>
      <p:sp>
        <p:nvSpPr>
          <p:cNvPr id="4" name="Slide Number Placeholder 3"/>
          <p:cNvSpPr>
            <a:spLocks noGrp="1"/>
          </p:cNvSpPr>
          <p:nvPr>
            <p:ph type="sldNum" sz="quarter" idx="5"/>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268859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1/10/2024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1/10/2024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1/10/2024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1/10/2024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1/10/2024</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1/10/2024</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1/10/2024</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1/10/2024</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1/10/2024</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1/10/2024</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1/10/2024</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C600-0429-586A-B73D-4AA8993D4ECC}"/>
              </a:ext>
            </a:extLst>
          </p:cNvPr>
          <p:cNvSpPr>
            <a:spLocks noGrp="1"/>
          </p:cNvSpPr>
          <p:nvPr>
            <p:ph type="ctrTitle"/>
          </p:nvPr>
        </p:nvSpPr>
        <p:spPr>
          <a:xfrm>
            <a:off x="836612" y="1905000"/>
            <a:ext cx="10515600" cy="2667000"/>
          </a:xfrm>
        </p:spPr>
        <p:txBody>
          <a:bodyPr/>
          <a:lstStyle/>
          <a:p>
            <a:pPr algn="ctr"/>
            <a:r>
              <a:rPr lang="en-US" dirty="0"/>
              <a:t>Dual Credit</a:t>
            </a:r>
            <a:br>
              <a:rPr lang="en-US" dirty="0"/>
            </a:br>
            <a:r>
              <a:rPr lang="en-US" dirty="0"/>
              <a:t>Running Start</a:t>
            </a:r>
            <a:br>
              <a:rPr lang="en-US" dirty="0"/>
            </a:br>
            <a:r>
              <a:rPr lang="en-US" dirty="0"/>
              <a:t>International Baccalaureate</a:t>
            </a:r>
            <a:br>
              <a:rPr lang="en-US" dirty="0"/>
            </a:br>
            <a:r>
              <a:rPr lang="en-US" dirty="0"/>
              <a:t>College in the HS </a:t>
            </a:r>
            <a:br>
              <a:rPr lang="en-US" dirty="0"/>
            </a:br>
            <a:endParaRPr lang="en-US" dirty="0"/>
          </a:p>
        </p:txBody>
      </p:sp>
      <p:sp>
        <p:nvSpPr>
          <p:cNvPr id="3" name="Subtitle 2">
            <a:extLst>
              <a:ext uri="{FF2B5EF4-FFF2-40B4-BE49-F238E27FC236}">
                <a16:creationId xmlns:a16="http://schemas.microsoft.com/office/drawing/2014/main" id="{7760F9B5-8836-B282-1EEE-6965BC0AF87F}"/>
              </a:ext>
            </a:extLst>
          </p:cNvPr>
          <p:cNvSpPr>
            <a:spLocks noGrp="1"/>
          </p:cNvSpPr>
          <p:nvPr>
            <p:ph type="subTitle" idx="1"/>
          </p:nvPr>
        </p:nvSpPr>
        <p:spPr/>
        <p:txBody>
          <a:bodyPr/>
          <a:lstStyle/>
          <a:p>
            <a:endParaRPr lang="en-US" dirty="0"/>
          </a:p>
        </p:txBody>
      </p:sp>
      <p:pic>
        <p:nvPicPr>
          <p:cNvPr id="7" name="Audio 6">
            <a:hlinkClick r:id="" action="ppaction://media"/>
            <a:extLst>
              <a:ext uri="{FF2B5EF4-FFF2-40B4-BE49-F238E27FC236}">
                <a16:creationId xmlns:a16="http://schemas.microsoft.com/office/drawing/2014/main" id="{51FE8805-DBE2-8DC6-9F04-7E91282D92B2}"/>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1853359835"/>
      </p:ext>
    </p:extLst>
  </p:cSld>
  <p:clrMapOvr>
    <a:masterClrMapping/>
  </p:clrMapOvr>
  <mc:AlternateContent xmlns:mc="http://schemas.openxmlformats.org/markup-compatibility/2006">
    <mc:Choice xmlns:p14="http://schemas.microsoft.com/office/powerpoint/2010/main" Requires="p14">
      <p:transition spd="med" p14:dur="700" advTm="12027">
        <p:fade/>
      </p:transition>
    </mc:Choice>
    <mc:Fallback>
      <p:transition spd="med" advTm="120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15DF3-225F-6047-E773-6555D2D2DCD7}"/>
              </a:ext>
            </a:extLst>
          </p:cNvPr>
          <p:cNvSpPr>
            <a:spLocks noGrp="1"/>
          </p:cNvSpPr>
          <p:nvPr>
            <p:ph type="title"/>
          </p:nvPr>
        </p:nvSpPr>
        <p:spPr>
          <a:xfrm>
            <a:off x="379412" y="304800"/>
            <a:ext cx="11430000" cy="1020762"/>
          </a:xfrm>
        </p:spPr>
        <p:txBody>
          <a:bodyPr>
            <a:normAutofit/>
          </a:bodyPr>
          <a:lstStyle/>
          <a:p>
            <a:pPr algn="ctr"/>
            <a:r>
              <a:rPr lang="en-US" sz="4800" dirty="0"/>
              <a:t>Kent-Meridian Dual Credit Options</a:t>
            </a:r>
          </a:p>
        </p:txBody>
      </p:sp>
      <p:graphicFrame>
        <p:nvGraphicFramePr>
          <p:cNvPr id="4" name="Content Placeholder 3">
            <a:extLst>
              <a:ext uri="{FF2B5EF4-FFF2-40B4-BE49-F238E27FC236}">
                <a16:creationId xmlns:a16="http://schemas.microsoft.com/office/drawing/2014/main" id="{4A06B413-4B4C-DD5E-56F1-6341B5D90CB3}"/>
              </a:ext>
            </a:extLst>
          </p:cNvPr>
          <p:cNvGraphicFramePr>
            <a:graphicFrameLocks noGrp="1"/>
          </p:cNvGraphicFramePr>
          <p:nvPr>
            <p:ph idx="1"/>
            <p:extLst>
              <p:ext uri="{D42A27DB-BD31-4B8C-83A1-F6EECF244321}">
                <p14:modId xmlns:p14="http://schemas.microsoft.com/office/powerpoint/2010/main" val="769949329"/>
              </p:ext>
            </p:extLst>
          </p:nvPr>
        </p:nvGraphicFramePr>
        <p:xfrm>
          <a:off x="837981" y="1826042"/>
          <a:ext cx="10512862" cy="43502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Audio 5">
            <a:hlinkClick r:id="" action="ppaction://media"/>
            <a:extLst>
              <a:ext uri="{FF2B5EF4-FFF2-40B4-BE49-F238E27FC236}">
                <a16:creationId xmlns:a16="http://schemas.microsoft.com/office/drawing/2014/main" id="{3C3528F1-73E7-01D8-C847-EE26F9E439FC}"/>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739451155"/>
      </p:ext>
    </p:extLst>
  </p:cSld>
  <p:clrMapOvr>
    <a:masterClrMapping/>
  </p:clrMapOvr>
  <mc:AlternateContent xmlns:mc="http://schemas.openxmlformats.org/markup-compatibility/2006">
    <mc:Choice xmlns:p14="http://schemas.microsoft.com/office/powerpoint/2010/main" Requires="p14">
      <p:transition spd="med" p14:dur="700" advTm="28665">
        <p:fade/>
      </p:transition>
    </mc:Choice>
    <mc:Fallback>
      <p:transition spd="med" advTm="286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376F7-21D6-6ABC-BF78-CB46C3273F70}"/>
              </a:ext>
            </a:extLst>
          </p:cNvPr>
          <p:cNvSpPr>
            <a:spLocks noGrp="1"/>
          </p:cNvSpPr>
          <p:nvPr>
            <p:ph type="title"/>
          </p:nvPr>
        </p:nvSpPr>
        <p:spPr>
          <a:xfrm>
            <a:off x="1303780" y="219968"/>
            <a:ext cx="9677398" cy="692745"/>
          </a:xfrm>
        </p:spPr>
        <p:txBody>
          <a:bodyPr>
            <a:normAutofit fontScale="90000"/>
          </a:bodyPr>
          <a:lstStyle/>
          <a:p>
            <a:pPr algn="ctr"/>
            <a:r>
              <a:rPr lang="en-US" sz="4800" dirty="0"/>
              <a:t>International Baccalaureate(IB)</a:t>
            </a:r>
          </a:p>
        </p:txBody>
      </p:sp>
      <p:sp>
        <p:nvSpPr>
          <p:cNvPr id="3" name="Content Placeholder 2">
            <a:extLst>
              <a:ext uri="{FF2B5EF4-FFF2-40B4-BE49-F238E27FC236}">
                <a16:creationId xmlns:a16="http://schemas.microsoft.com/office/drawing/2014/main" id="{62EFDC81-7CA5-2E57-7E6B-816CE2F62C22}"/>
              </a:ext>
            </a:extLst>
          </p:cNvPr>
          <p:cNvSpPr>
            <a:spLocks noGrp="1"/>
          </p:cNvSpPr>
          <p:nvPr>
            <p:ph idx="1"/>
          </p:nvPr>
        </p:nvSpPr>
        <p:spPr>
          <a:xfrm>
            <a:off x="1461682" y="671897"/>
            <a:ext cx="9144000" cy="1332318"/>
          </a:xfrm>
        </p:spPr>
        <p:txBody>
          <a:bodyPr vert="horz" lIns="91440" tIns="45720" rIns="91440" bIns="45720" rtlCol="0" anchor="t">
            <a:normAutofit fontScale="92500"/>
          </a:bodyPr>
          <a:lstStyle/>
          <a:p>
            <a:pPr>
              <a:lnSpc>
                <a:spcPct val="100000"/>
              </a:lnSpc>
              <a:spcBef>
                <a:spcPts val="0"/>
              </a:spcBef>
            </a:pPr>
            <a:r>
              <a:rPr lang="en-US" sz="2800" dirty="0"/>
              <a:t>KM has many IB courses to select from</a:t>
            </a:r>
          </a:p>
          <a:p>
            <a:pPr>
              <a:lnSpc>
                <a:spcPct val="100000"/>
              </a:lnSpc>
              <a:spcBef>
                <a:spcPts val="0"/>
              </a:spcBef>
            </a:pPr>
            <a:r>
              <a:rPr lang="en-US" sz="2800" dirty="0"/>
              <a:t>Any 11</a:t>
            </a:r>
            <a:r>
              <a:rPr lang="en-US" sz="2800" baseline="30000" dirty="0"/>
              <a:t>th</a:t>
            </a:r>
            <a:r>
              <a:rPr lang="en-US" sz="2800" dirty="0"/>
              <a:t> or 12</a:t>
            </a:r>
            <a:r>
              <a:rPr lang="en-US" sz="2800" baseline="30000" dirty="0"/>
              <a:t>th</a:t>
            </a:r>
            <a:r>
              <a:rPr lang="en-US" sz="2800" dirty="0"/>
              <a:t> grade student can register for an IB course</a:t>
            </a:r>
          </a:p>
          <a:p>
            <a:pPr>
              <a:lnSpc>
                <a:spcPct val="100000"/>
              </a:lnSpc>
              <a:spcBef>
                <a:spcPts val="0"/>
              </a:spcBef>
            </a:pPr>
            <a:r>
              <a:rPr lang="en-US" sz="2800"/>
              <a:t>Students can take as many or as few IB courses as they want</a:t>
            </a:r>
          </a:p>
          <a:p>
            <a:pPr>
              <a:lnSpc>
                <a:spcPct val="100000"/>
              </a:lnSpc>
              <a:spcBef>
                <a:spcPts val="0"/>
              </a:spcBef>
            </a:pPr>
            <a:endParaRPr lang="en-US" sz="2800"/>
          </a:p>
          <a:p>
            <a:pPr marL="0" indent="0">
              <a:lnSpc>
                <a:spcPct val="100000"/>
              </a:lnSpc>
              <a:spcBef>
                <a:spcPts val="0"/>
              </a:spcBef>
              <a:buNone/>
            </a:pPr>
            <a:endParaRPr lang="en-US" sz="2800"/>
          </a:p>
          <a:p>
            <a:pPr>
              <a:lnSpc>
                <a:spcPct val="100000"/>
              </a:lnSpc>
              <a:spcBef>
                <a:spcPts val="0"/>
              </a:spcBef>
            </a:pPr>
            <a:endParaRPr lang="en-US" sz="2800"/>
          </a:p>
          <a:p>
            <a:pPr>
              <a:lnSpc>
                <a:spcPct val="100000"/>
              </a:lnSpc>
              <a:spcBef>
                <a:spcPts val="0"/>
              </a:spcBef>
            </a:pPr>
            <a:endParaRPr lang="en-US" sz="2800"/>
          </a:p>
          <a:p>
            <a:pPr>
              <a:lnSpc>
                <a:spcPct val="100000"/>
              </a:lnSpc>
              <a:spcBef>
                <a:spcPts val="0"/>
              </a:spcBef>
            </a:pPr>
            <a:endParaRPr lang="en-US" sz="2800"/>
          </a:p>
          <a:p>
            <a:pPr>
              <a:lnSpc>
                <a:spcPct val="100000"/>
              </a:lnSpc>
              <a:spcBef>
                <a:spcPts val="0"/>
              </a:spcBef>
            </a:pPr>
            <a:endParaRPr lang="en-US" sz="2800"/>
          </a:p>
          <a:p>
            <a:pPr>
              <a:lnSpc>
                <a:spcPct val="100000"/>
              </a:lnSpc>
              <a:spcBef>
                <a:spcPts val="0"/>
              </a:spcBef>
            </a:pPr>
            <a:endParaRPr lang="en-US" sz="2800"/>
          </a:p>
        </p:txBody>
      </p:sp>
      <p:sp>
        <p:nvSpPr>
          <p:cNvPr id="7" name="TextBox 6">
            <a:extLst>
              <a:ext uri="{FF2B5EF4-FFF2-40B4-BE49-F238E27FC236}">
                <a16:creationId xmlns:a16="http://schemas.microsoft.com/office/drawing/2014/main" id="{D38322E1-5D33-C3F4-78E6-6B6EFD7C000D}"/>
              </a:ext>
            </a:extLst>
          </p:cNvPr>
          <p:cNvSpPr txBox="1"/>
          <p:nvPr/>
        </p:nvSpPr>
        <p:spPr>
          <a:xfrm>
            <a:off x="581982" y="2153832"/>
            <a:ext cx="6150241"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600"/>
              <a:t>IB Language and Literature SL  11th and 12th </a:t>
            </a:r>
          </a:p>
          <a:p>
            <a:pPr marL="285750" indent="-285750">
              <a:buFont typeface="Arial"/>
              <a:buChar char="•"/>
            </a:pPr>
            <a:r>
              <a:rPr lang="en-US" sz="2600"/>
              <a:t>IB Language and Literature HL  11th and 12th</a:t>
            </a:r>
          </a:p>
          <a:p>
            <a:pPr marL="285750" indent="-285750">
              <a:buFont typeface="Arial"/>
              <a:buChar char="•"/>
            </a:pPr>
            <a:r>
              <a:rPr lang="en-US" sz="2600"/>
              <a:t>IB French 5/6  and    IB French 7/8</a:t>
            </a:r>
          </a:p>
          <a:p>
            <a:pPr marL="285750" indent="-285750">
              <a:buFont typeface="Arial"/>
              <a:buChar char="•"/>
            </a:pPr>
            <a:r>
              <a:rPr lang="en-US" sz="2600"/>
              <a:t>IB Spanish 5/6   and  IB Spanish 7/8</a:t>
            </a:r>
          </a:p>
          <a:p>
            <a:pPr marL="285750" indent="-285750">
              <a:buFont typeface="Arial"/>
              <a:buChar char="•"/>
            </a:pPr>
            <a:r>
              <a:rPr lang="en-US" sz="2600"/>
              <a:t>IB History of the Americas  (11th grade)</a:t>
            </a:r>
          </a:p>
          <a:p>
            <a:pPr marL="285750" indent="-285750">
              <a:buFont typeface="Arial"/>
              <a:buChar char="•"/>
            </a:pPr>
            <a:r>
              <a:rPr lang="en-US" sz="2600"/>
              <a:t>IB 20th Century Topics (12th grade)</a:t>
            </a:r>
          </a:p>
          <a:p>
            <a:pPr marL="285750" indent="-285750">
              <a:buFont typeface="Arial"/>
              <a:buChar char="•"/>
            </a:pPr>
            <a:r>
              <a:rPr lang="en-US" sz="2600"/>
              <a:t>IB Philosophy</a:t>
            </a:r>
          </a:p>
          <a:p>
            <a:pPr marL="285750" indent="-285750">
              <a:buFont typeface="Arial"/>
              <a:buChar char="•"/>
            </a:pPr>
            <a:r>
              <a:rPr lang="en-US" sz="2600"/>
              <a:t>IB Psychology</a:t>
            </a:r>
          </a:p>
          <a:p>
            <a:pPr marL="285750" indent="-285750">
              <a:buFont typeface="Arial"/>
              <a:buChar char="•"/>
            </a:pPr>
            <a:endParaRPr lang="en-US" sz="2600"/>
          </a:p>
        </p:txBody>
      </p:sp>
      <p:sp>
        <p:nvSpPr>
          <p:cNvPr id="9" name="TextBox 8">
            <a:extLst>
              <a:ext uri="{FF2B5EF4-FFF2-40B4-BE49-F238E27FC236}">
                <a16:creationId xmlns:a16="http://schemas.microsoft.com/office/drawing/2014/main" id="{498A6701-D4F8-1F39-F29E-A5A25B1689A7}"/>
              </a:ext>
            </a:extLst>
          </p:cNvPr>
          <p:cNvSpPr txBox="1"/>
          <p:nvPr/>
        </p:nvSpPr>
        <p:spPr>
          <a:xfrm>
            <a:off x="6729977" y="2153025"/>
            <a:ext cx="5038851" cy="47459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buFont typeface="Arial"/>
              <a:buChar char="•"/>
            </a:pPr>
            <a:r>
              <a:rPr lang="en-US" sz="2600"/>
              <a:t>IB Visual Art</a:t>
            </a:r>
          </a:p>
          <a:p>
            <a:pPr marL="342900" indent="-342900">
              <a:lnSpc>
                <a:spcPct val="90000"/>
              </a:lnSpc>
              <a:buFont typeface="Arial"/>
              <a:buChar char="•"/>
            </a:pPr>
            <a:r>
              <a:rPr lang="en-US" sz="2600"/>
              <a:t>IB Film</a:t>
            </a:r>
            <a:endParaRPr lang="en-US"/>
          </a:p>
          <a:p>
            <a:pPr marL="342900" indent="-342900">
              <a:lnSpc>
                <a:spcPct val="90000"/>
              </a:lnSpc>
              <a:buFont typeface="Arial"/>
              <a:buChar char="•"/>
            </a:pPr>
            <a:r>
              <a:rPr lang="en-US" sz="2600"/>
              <a:t>IB Theater</a:t>
            </a:r>
          </a:p>
          <a:p>
            <a:pPr marL="342900" indent="-342900">
              <a:lnSpc>
                <a:spcPct val="90000"/>
              </a:lnSpc>
              <a:buFont typeface="Arial"/>
              <a:buChar char="•"/>
            </a:pPr>
            <a:r>
              <a:rPr lang="en-US" sz="2600"/>
              <a:t>IB Biology SL</a:t>
            </a:r>
          </a:p>
          <a:p>
            <a:pPr marL="342900" indent="-342900">
              <a:lnSpc>
                <a:spcPct val="90000"/>
              </a:lnSpc>
              <a:buFont typeface="Arial"/>
              <a:buChar char="•"/>
            </a:pPr>
            <a:r>
              <a:rPr lang="en-US" sz="2600"/>
              <a:t>IB Environmental Systems and Societies HL</a:t>
            </a:r>
          </a:p>
          <a:p>
            <a:pPr marL="342900" indent="-342900">
              <a:lnSpc>
                <a:spcPct val="90000"/>
              </a:lnSpc>
              <a:buFont typeface="Arial"/>
              <a:buChar char="•"/>
            </a:pPr>
            <a:r>
              <a:rPr lang="en-US" sz="2600"/>
              <a:t>IB Chemistry SL</a:t>
            </a:r>
          </a:p>
          <a:p>
            <a:pPr marL="342900" indent="-342900">
              <a:lnSpc>
                <a:spcPct val="90000"/>
              </a:lnSpc>
              <a:buFont typeface="Arial"/>
              <a:buChar char="•"/>
            </a:pPr>
            <a:r>
              <a:rPr lang="en-US" sz="2600"/>
              <a:t>IB Sports Exercise Health Science</a:t>
            </a:r>
          </a:p>
          <a:p>
            <a:pPr marL="342900" indent="-342900">
              <a:lnSpc>
                <a:spcPct val="90000"/>
              </a:lnSpc>
              <a:buFont typeface="Arial"/>
              <a:buChar char="•"/>
            </a:pPr>
            <a:r>
              <a:rPr lang="en-US" sz="2600"/>
              <a:t>IB Math Analysis and Approaches (calculus)</a:t>
            </a:r>
          </a:p>
          <a:p>
            <a:pPr marL="342900" indent="-342900">
              <a:lnSpc>
                <a:spcPct val="90000"/>
              </a:lnSpc>
              <a:buFont typeface="Arial"/>
              <a:buChar char="•"/>
            </a:pPr>
            <a:r>
              <a:rPr lang="en-US" sz="2600"/>
              <a:t>IB Math Applications and Interpretations (stats)</a:t>
            </a:r>
          </a:p>
          <a:p>
            <a:pPr marL="342900" indent="-342900">
              <a:lnSpc>
                <a:spcPct val="90000"/>
              </a:lnSpc>
              <a:buFont typeface="Arial"/>
              <a:buChar char="•"/>
            </a:pPr>
            <a:endParaRPr lang="en-US" sz="2400"/>
          </a:p>
        </p:txBody>
      </p:sp>
      <p:pic>
        <p:nvPicPr>
          <p:cNvPr id="6" name="Audio 5">
            <a:hlinkClick r:id="" action="ppaction://media"/>
            <a:extLst>
              <a:ext uri="{FF2B5EF4-FFF2-40B4-BE49-F238E27FC236}">
                <a16:creationId xmlns:a16="http://schemas.microsoft.com/office/drawing/2014/main" id="{373E505E-440D-3C50-E7EE-D8A1D59AAD75}"/>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1687346829"/>
      </p:ext>
    </p:extLst>
  </p:cSld>
  <p:clrMapOvr>
    <a:masterClrMapping/>
  </p:clrMapOvr>
  <mc:AlternateContent xmlns:mc="http://schemas.openxmlformats.org/markup-compatibility/2006">
    <mc:Choice xmlns:p14="http://schemas.microsoft.com/office/powerpoint/2010/main" Requires="p14">
      <p:transition spd="med" p14:dur="700" advTm="17876">
        <p:fade/>
      </p:transition>
    </mc:Choice>
    <mc:Fallback>
      <p:transition spd="med" advTm="178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0460-30E2-FFE7-3FF4-8A50D59A3B96}"/>
              </a:ext>
            </a:extLst>
          </p:cNvPr>
          <p:cNvSpPr>
            <a:spLocks noGrp="1"/>
          </p:cNvSpPr>
          <p:nvPr>
            <p:ph type="title"/>
          </p:nvPr>
        </p:nvSpPr>
        <p:spPr/>
        <p:txBody>
          <a:bodyPr/>
          <a:lstStyle/>
          <a:p>
            <a:r>
              <a:rPr lang="en-US"/>
              <a:t>AP Courses at KM</a:t>
            </a:r>
          </a:p>
        </p:txBody>
      </p:sp>
      <p:sp>
        <p:nvSpPr>
          <p:cNvPr id="3" name="Content Placeholder 2">
            <a:extLst>
              <a:ext uri="{FF2B5EF4-FFF2-40B4-BE49-F238E27FC236}">
                <a16:creationId xmlns:a16="http://schemas.microsoft.com/office/drawing/2014/main" id="{037283E1-A207-61F3-3BCF-50A92B8EEF5E}"/>
              </a:ext>
            </a:extLst>
          </p:cNvPr>
          <p:cNvSpPr>
            <a:spLocks noGrp="1"/>
          </p:cNvSpPr>
          <p:nvPr>
            <p:ph idx="1"/>
          </p:nvPr>
        </p:nvSpPr>
        <p:spPr/>
        <p:txBody>
          <a:bodyPr vert="horz" lIns="91440" tIns="45720" rIns="91440" bIns="45720" rtlCol="0" anchor="t">
            <a:normAutofit/>
          </a:bodyPr>
          <a:lstStyle/>
          <a:p>
            <a:r>
              <a:rPr lang="en-US"/>
              <a:t>9th Grade – AP Modern World History</a:t>
            </a:r>
          </a:p>
          <a:p>
            <a:r>
              <a:rPr lang="en-US"/>
              <a:t>10th Grade – AP Human Geography</a:t>
            </a:r>
          </a:p>
        </p:txBody>
      </p:sp>
      <p:pic>
        <p:nvPicPr>
          <p:cNvPr id="10" name="Audio 9">
            <a:hlinkClick r:id="" action="ppaction://media"/>
            <a:extLst>
              <a:ext uri="{FF2B5EF4-FFF2-40B4-BE49-F238E27FC236}">
                <a16:creationId xmlns:a16="http://schemas.microsoft.com/office/drawing/2014/main" id="{DAC2401D-C88B-5236-02C9-CC0F9C201215}"/>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3048910481"/>
      </p:ext>
    </p:extLst>
  </p:cSld>
  <p:clrMapOvr>
    <a:masterClrMapping/>
  </p:clrMapOvr>
  <mc:AlternateContent xmlns:mc="http://schemas.openxmlformats.org/markup-compatibility/2006">
    <mc:Choice xmlns:p14="http://schemas.microsoft.com/office/powerpoint/2010/main" Requires="p14">
      <p:transition spd="med" p14:dur="700" advTm="9991">
        <p:fade/>
      </p:transition>
    </mc:Choice>
    <mc:Fallback>
      <p:transition spd="med" advTm="99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4A04-17EA-C3F9-1F31-D3D2B788A72D}"/>
              </a:ext>
            </a:extLst>
          </p:cNvPr>
          <p:cNvSpPr>
            <a:spLocks noGrp="1"/>
          </p:cNvSpPr>
          <p:nvPr>
            <p:ph type="title"/>
          </p:nvPr>
        </p:nvSpPr>
        <p:spPr>
          <a:xfrm>
            <a:off x="608012" y="304800"/>
            <a:ext cx="10972800" cy="1020762"/>
          </a:xfrm>
        </p:spPr>
        <p:txBody>
          <a:bodyPr>
            <a:noAutofit/>
          </a:bodyPr>
          <a:lstStyle/>
          <a:p>
            <a:pPr algn="ctr"/>
            <a:r>
              <a:rPr lang="en-US" sz="4800" dirty="0"/>
              <a:t>College in the High School (CHS)</a:t>
            </a:r>
          </a:p>
        </p:txBody>
      </p:sp>
      <p:sp>
        <p:nvSpPr>
          <p:cNvPr id="3" name="Content Placeholder 2">
            <a:extLst>
              <a:ext uri="{FF2B5EF4-FFF2-40B4-BE49-F238E27FC236}">
                <a16:creationId xmlns:a16="http://schemas.microsoft.com/office/drawing/2014/main" id="{191618F9-8CCD-040E-0D6B-E7A166DE339A}"/>
              </a:ext>
            </a:extLst>
          </p:cNvPr>
          <p:cNvSpPr>
            <a:spLocks noGrp="1"/>
          </p:cNvSpPr>
          <p:nvPr>
            <p:ph idx="1"/>
          </p:nvPr>
        </p:nvSpPr>
        <p:spPr/>
        <p:txBody>
          <a:bodyPr vert="horz" lIns="91440" tIns="45720" rIns="91440" bIns="45720" rtlCol="0" anchor="t">
            <a:normAutofit fontScale="92500" lnSpcReduction="10000"/>
          </a:bodyPr>
          <a:lstStyle/>
          <a:p>
            <a:r>
              <a:rPr lang="en-US" dirty="0"/>
              <a:t>College level courses taught by KM teachers at Kent-Meridian</a:t>
            </a:r>
          </a:p>
          <a:p>
            <a:r>
              <a:rPr lang="en-US"/>
              <a:t>Tuition costs are covered by </a:t>
            </a:r>
            <a:r>
              <a:rPr lang="en-US" dirty="0"/>
              <a:t>the </a:t>
            </a:r>
            <a:r>
              <a:rPr lang="en-US"/>
              <a:t>state </a:t>
            </a:r>
            <a:endParaRPr lang="en-US" dirty="0"/>
          </a:p>
          <a:p>
            <a:r>
              <a:rPr lang="en-US" dirty="0"/>
              <a:t>College in the High School Courses at KM include:</a:t>
            </a:r>
          </a:p>
          <a:p>
            <a:pPr lvl="1"/>
            <a:r>
              <a:rPr lang="en-US" dirty="0"/>
              <a:t>CHS</a:t>
            </a:r>
            <a:r>
              <a:rPr lang="en-US"/>
              <a:t>  History (IB HOTA  or KMTA 11)</a:t>
            </a:r>
          </a:p>
          <a:p>
            <a:pPr lvl="1"/>
            <a:r>
              <a:rPr lang="en-US"/>
              <a:t>CHS English 12 </a:t>
            </a:r>
          </a:p>
          <a:p>
            <a:pPr lvl="1"/>
            <a:r>
              <a:rPr lang="en-US"/>
              <a:t>CHS English 11  (KMTA 11)</a:t>
            </a:r>
          </a:p>
          <a:p>
            <a:pPr lvl="1"/>
            <a:r>
              <a:rPr lang="en-US"/>
              <a:t>CHS Civics</a:t>
            </a:r>
          </a:p>
          <a:p>
            <a:pPr lvl="1"/>
            <a:r>
              <a:rPr lang="en-US" dirty="0"/>
              <a:t>CHS </a:t>
            </a:r>
            <a:r>
              <a:rPr lang="en-US"/>
              <a:t>Pre-calculus</a:t>
            </a:r>
            <a:endParaRPr lang="en-US" dirty="0"/>
          </a:p>
          <a:p>
            <a:pPr lvl="1"/>
            <a:r>
              <a:rPr lang="en-US" dirty="0"/>
              <a:t>CHS </a:t>
            </a:r>
            <a:r>
              <a:rPr lang="en-US"/>
              <a:t>Calculus (IB Math AA)</a:t>
            </a:r>
          </a:p>
          <a:p>
            <a:pPr lvl="1"/>
            <a:r>
              <a:rPr lang="en-US"/>
              <a:t>CHS Biology (IB Biology)</a:t>
            </a:r>
          </a:p>
          <a:p>
            <a:pPr lvl="1"/>
            <a:r>
              <a:rPr lang="en-US"/>
              <a:t>CHS Environmental Systems and Societies (IB ESS)</a:t>
            </a:r>
          </a:p>
          <a:p>
            <a:pPr lvl="1"/>
            <a:r>
              <a:rPr lang="en-US"/>
              <a:t>CHS UW Chemistry</a:t>
            </a:r>
          </a:p>
        </p:txBody>
      </p:sp>
      <p:pic>
        <p:nvPicPr>
          <p:cNvPr id="5" name="Audio 4">
            <a:hlinkClick r:id="" action="ppaction://media"/>
            <a:extLst>
              <a:ext uri="{FF2B5EF4-FFF2-40B4-BE49-F238E27FC236}">
                <a16:creationId xmlns:a16="http://schemas.microsoft.com/office/drawing/2014/main" id="{2310AA8B-10D7-590D-C491-90A42C5EC64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3627508681"/>
      </p:ext>
    </p:extLst>
  </p:cSld>
  <p:clrMapOvr>
    <a:masterClrMapping/>
  </p:clrMapOvr>
  <mc:AlternateContent xmlns:mc="http://schemas.openxmlformats.org/markup-compatibility/2006">
    <mc:Choice xmlns:p14="http://schemas.microsoft.com/office/powerpoint/2010/main" Requires="p14">
      <p:transition spd="med" p14:dur="700" advTm="42712">
        <p:fade/>
      </p:transition>
    </mc:Choice>
    <mc:Fallback>
      <p:transition spd="med" advTm="427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50C5E-4ACA-AD54-A40A-72CF27FEDFEC}"/>
              </a:ext>
            </a:extLst>
          </p:cNvPr>
          <p:cNvSpPr>
            <a:spLocks noGrp="1"/>
          </p:cNvSpPr>
          <p:nvPr>
            <p:ph type="title"/>
          </p:nvPr>
        </p:nvSpPr>
        <p:spPr>
          <a:xfrm>
            <a:off x="284162" y="304800"/>
            <a:ext cx="11620500" cy="1020762"/>
          </a:xfrm>
        </p:spPr>
        <p:txBody>
          <a:bodyPr>
            <a:normAutofit/>
          </a:bodyPr>
          <a:lstStyle/>
          <a:p>
            <a:pPr algn="ctr"/>
            <a:r>
              <a:rPr lang="en-US" sz="4800" dirty="0"/>
              <a:t>Career &amp; Technical Education (CTE)</a:t>
            </a:r>
          </a:p>
        </p:txBody>
      </p:sp>
      <p:sp>
        <p:nvSpPr>
          <p:cNvPr id="3" name="Content Placeholder 2">
            <a:extLst>
              <a:ext uri="{FF2B5EF4-FFF2-40B4-BE49-F238E27FC236}">
                <a16:creationId xmlns:a16="http://schemas.microsoft.com/office/drawing/2014/main" id="{40783572-34B6-3E4A-0937-433F1F7AA424}"/>
              </a:ext>
            </a:extLst>
          </p:cNvPr>
          <p:cNvSpPr>
            <a:spLocks noGrp="1"/>
          </p:cNvSpPr>
          <p:nvPr>
            <p:ph idx="1"/>
          </p:nvPr>
        </p:nvSpPr>
        <p:spPr>
          <a:xfrm>
            <a:off x="837981" y="1826042"/>
            <a:ext cx="10742830" cy="2580946"/>
          </a:xfrm>
        </p:spPr>
        <p:txBody>
          <a:bodyPr>
            <a:normAutofit fontScale="92500" lnSpcReduction="20000"/>
          </a:bodyPr>
          <a:lstStyle/>
          <a:p>
            <a:r>
              <a:rPr lang="en-US" dirty="0"/>
              <a:t>Earn dual high school and college credit for CTE courses taught at KM by earning a C or better. There is no fee.</a:t>
            </a:r>
          </a:p>
          <a:p>
            <a:r>
              <a:rPr lang="en-US" dirty="0"/>
              <a:t>Credit articulates to a local community college (Green River, Renton Tech, Highline colleges) which can sometimes be transferred to 4-year institutions.</a:t>
            </a:r>
          </a:p>
          <a:p>
            <a:r>
              <a:rPr lang="en-US" dirty="0"/>
              <a:t>Your CTE teacher will explain the optional dual credit registration instructions once the class begins.</a:t>
            </a:r>
          </a:p>
          <a:p>
            <a:r>
              <a:rPr lang="en-US" dirty="0"/>
              <a:t>CTE Dual Credit Courses</a:t>
            </a:r>
          </a:p>
          <a:p>
            <a:pPr lvl="1"/>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B8EF9071-9EB9-576A-51CB-32740569F78F}"/>
              </a:ext>
            </a:extLst>
          </p:cNvPr>
          <p:cNvSpPr txBox="1"/>
          <p:nvPr/>
        </p:nvSpPr>
        <p:spPr>
          <a:xfrm>
            <a:off x="704150" y="4269521"/>
            <a:ext cx="10876661" cy="646074"/>
          </a:xfrm>
          <a:prstGeom prst="rect">
            <a:avLst/>
          </a:prstGeom>
          <a:noFill/>
        </p:spPr>
        <p:txBody>
          <a:bodyPr wrap="square" numCol="3" rtlCol="0">
            <a:spAutoFit/>
          </a:bodyPr>
          <a:lstStyle/>
          <a:p>
            <a:pPr marL="742727" lvl="1" indent="-285664">
              <a:buFont typeface="Arial" panose="020B0604020202020204" pitchFamily="34" charset="0"/>
              <a:buChar char="•"/>
            </a:pPr>
            <a:r>
              <a:rPr lang="en-US" sz="1799" dirty="0"/>
              <a:t>Business math </a:t>
            </a:r>
          </a:p>
          <a:p>
            <a:pPr marL="742727" lvl="1" indent="-285664">
              <a:buFont typeface="Arial" panose="020B0604020202020204" pitchFamily="34" charset="0"/>
              <a:buChar char="•"/>
            </a:pPr>
            <a:endParaRPr lang="en-US" sz="1799" dirty="0"/>
          </a:p>
          <a:p>
            <a:endParaRPr lang="en-US" sz="1799" dirty="0"/>
          </a:p>
        </p:txBody>
      </p:sp>
      <p:pic>
        <p:nvPicPr>
          <p:cNvPr id="6" name="Audio 5">
            <a:hlinkClick r:id="" action="ppaction://media"/>
            <a:extLst>
              <a:ext uri="{FF2B5EF4-FFF2-40B4-BE49-F238E27FC236}">
                <a16:creationId xmlns:a16="http://schemas.microsoft.com/office/drawing/2014/main" id="{C4DF0D7E-1F3B-6354-1B82-1222497A1F3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380872061"/>
      </p:ext>
    </p:extLst>
  </p:cSld>
  <p:clrMapOvr>
    <a:masterClrMapping/>
  </p:clrMapOvr>
  <mc:AlternateContent xmlns:mc="http://schemas.openxmlformats.org/markup-compatibility/2006">
    <mc:Choice xmlns:p14="http://schemas.microsoft.com/office/powerpoint/2010/main" Requires="p14">
      <p:transition spd="med" p14:dur="700" advTm="25748">
        <p:fade/>
      </p:transition>
    </mc:Choice>
    <mc:Fallback>
      <p:transition spd="med" advTm="257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0746-077F-B4DD-144F-0F0761734001}"/>
              </a:ext>
            </a:extLst>
          </p:cNvPr>
          <p:cNvSpPr>
            <a:spLocks noGrp="1"/>
          </p:cNvSpPr>
          <p:nvPr>
            <p:ph type="title"/>
          </p:nvPr>
        </p:nvSpPr>
        <p:spPr/>
        <p:txBody>
          <a:bodyPr>
            <a:normAutofit/>
          </a:bodyPr>
          <a:lstStyle/>
          <a:p>
            <a:pPr algn="ctr"/>
            <a:r>
              <a:rPr lang="en-US" sz="4800" dirty="0"/>
              <a:t>Running Start</a:t>
            </a:r>
          </a:p>
        </p:txBody>
      </p:sp>
      <p:sp>
        <p:nvSpPr>
          <p:cNvPr id="3" name="Content Placeholder 2">
            <a:extLst>
              <a:ext uri="{FF2B5EF4-FFF2-40B4-BE49-F238E27FC236}">
                <a16:creationId xmlns:a16="http://schemas.microsoft.com/office/drawing/2014/main" id="{3C2969BB-2874-2B12-2F12-52B1307C060C}"/>
              </a:ext>
            </a:extLst>
          </p:cNvPr>
          <p:cNvSpPr>
            <a:spLocks noGrp="1"/>
          </p:cNvSpPr>
          <p:nvPr>
            <p:ph idx="1"/>
          </p:nvPr>
        </p:nvSpPr>
        <p:spPr/>
        <p:txBody>
          <a:bodyPr>
            <a:normAutofit lnSpcReduction="10000"/>
          </a:bodyPr>
          <a:lstStyle/>
          <a:p>
            <a:r>
              <a:rPr lang="en-US" dirty="0"/>
              <a:t>What is Running Start?</a:t>
            </a:r>
          </a:p>
          <a:p>
            <a:pPr lvl="1"/>
            <a:r>
              <a:rPr lang="en-US" dirty="0"/>
              <a:t>Running Start is a program in which juniors </a:t>
            </a:r>
            <a:r>
              <a:rPr lang="en-US"/>
              <a:t>and seniors </a:t>
            </a:r>
            <a:r>
              <a:rPr lang="en-US" dirty="0"/>
              <a:t>who qualify may enroll in a local college and earn high school and college credit concurrently.</a:t>
            </a:r>
          </a:p>
          <a:p>
            <a:r>
              <a:rPr lang="en-US" dirty="0"/>
              <a:t>Who can do Running Start?</a:t>
            </a:r>
          </a:p>
          <a:p>
            <a:pPr lvl="1"/>
            <a:r>
              <a:rPr lang="en-US" dirty="0"/>
              <a:t>To qualify you must be a junior or senior who is on track for graduation.</a:t>
            </a:r>
          </a:p>
          <a:p>
            <a:r>
              <a:rPr lang="en-US" dirty="0"/>
              <a:t>What is next if you want to do Running Start?</a:t>
            </a:r>
          </a:p>
          <a:p>
            <a:pPr lvl="1"/>
            <a:r>
              <a:rPr lang="en-US" dirty="0"/>
              <a:t>Choose Part-Time (1 or more classes at KM) or Full-Time (no classes at KM) and the college you plan to attend on you course selection sheet. </a:t>
            </a:r>
          </a:p>
          <a:p>
            <a:pPr lvl="1"/>
            <a:r>
              <a:rPr lang="en-US" dirty="0"/>
              <a:t>Visit the KM website.  Click on the Teaching and Learning tab, then on Running Start. </a:t>
            </a:r>
          </a:p>
          <a:p>
            <a:pPr lvl="1"/>
            <a:r>
              <a:rPr lang="en-US" dirty="0"/>
              <a:t>Follow all the steps required by your perspective college by visiting their running start website. Each college has a different process.</a:t>
            </a:r>
          </a:p>
          <a:p>
            <a:pPr marL="457063" lvl="1" indent="0">
              <a:buNone/>
            </a:pPr>
            <a:endParaRPr lang="en-US" dirty="0"/>
          </a:p>
        </p:txBody>
      </p:sp>
      <p:pic>
        <p:nvPicPr>
          <p:cNvPr id="9" name="Audio 8">
            <a:hlinkClick r:id="" action="ppaction://media"/>
            <a:extLst>
              <a:ext uri="{FF2B5EF4-FFF2-40B4-BE49-F238E27FC236}">
                <a16:creationId xmlns:a16="http://schemas.microsoft.com/office/drawing/2014/main" id="{01CCE63A-6A24-E6D8-BB57-68305C92CBED}"/>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2023310040"/>
      </p:ext>
    </p:extLst>
  </p:cSld>
  <p:clrMapOvr>
    <a:masterClrMapping/>
  </p:clrMapOvr>
  <mc:AlternateContent xmlns:mc="http://schemas.openxmlformats.org/markup-compatibility/2006">
    <mc:Choice xmlns:p14="http://schemas.microsoft.com/office/powerpoint/2010/main" Requires="p14">
      <p:transition spd="med" p14:dur="700" advTm="55937">
        <p:fade/>
      </p:transition>
    </mc:Choice>
    <mc:Fallback>
      <p:transition spd="med" advTm="559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6021-2982-6BB2-4F97-A732261C7A86}"/>
              </a:ext>
            </a:extLst>
          </p:cNvPr>
          <p:cNvSpPr>
            <a:spLocks noGrp="1"/>
          </p:cNvSpPr>
          <p:nvPr>
            <p:ph type="title"/>
          </p:nvPr>
        </p:nvSpPr>
        <p:spPr/>
        <p:txBody>
          <a:bodyPr>
            <a:normAutofit/>
          </a:bodyPr>
          <a:lstStyle/>
          <a:p>
            <a:pPr algn="ctr"/>
            <a:r>
              <a:rPr lang="en-US" sz="5400" dirty="0"/>
              <a:t>Choose Wisely!</a:t>
            </a:r>
          </a:p>
        </p:txBody>
      </p:sp>
      <p:sp>
        <p:nvSpPr>
          <p:cNvPr id="3" name="Content Placeholder 2">
            <a:extLst>
              <a:ext uri="{FF2B5EF4-FFF2-40B4-BE49-F238E27FC236}">
                <a16:creationId xmlns:a16="http://schemas.microsoft.com/office/drawing/2014/main" id="{8DDDAD38-3523-41A2-FD79-C5992CF82A40}"/>
              </a:ext>
            </a:extLst>
          </p:cNvPr>
          <p:cNvSpPr>
            <a:spLocks noGrp="1"/>
          </p:cNvSpPr>
          <p:nvPr>
            <p:ph idx="1"/>
          </p:nvPr>
        </p:nvSpPr>
        <p:spPr>
          <a:xfrm>
            <a:off x="1641476" y="1905000"/>
            <a:ext cx="4571998" cy="4191000"/>
          </a:xfrm>
        </p:spPr>
        <p:txBody>
          <a:bodyPr vert="horz" lIns="91440" tIns="45720" rIns="91440" bIns="45720" rtlCol="0" anchor="t">
            <a:normAutofit lnSpcReduction="10000"/>
          </a:bodyPr>
          <a:lstStyle/>
          <a:p>
            <a:r>
              <a:rPr lang="en-US" sz="3200" dirty="0"/>
              <a:t>What is best for you?</a:t>
            </a:r>
          </a:p>
          <a:p>
            <a:r>
              <a:rPr lang="en-US" sz="3200" dirty="0"/>
              <a:t>What classes will get you to where you want to go?</a:t>
            </a:r>
            <a:r>
              <a:rPr lang="en-US" sz="3200"/>
              <a:t> </a:t>
            </a:r>
            <a:endParaRPr lang="en-US" sz="3200" dirty="0"/>
          </a:p>
          <a:p>
            <a:r>
              <a:rPr lang="en-US" sz="3200" dirty="0"/>
              <a:t>How much time do you have in your daily schedule to study</a:t>
            </a:r>
            <a:r>
              <a:rPr lang="en-US" sz="3200"/>
              <a:t>?</a:t>
            </a:r>
          </a:p>
          <a:p>
            <a:r>
              <a:rPr lang="en-US" sz="3200"/>
              <a:t>Are you willing to work</a:t>
            </a:r>
            <a:r>
              <a:rPr lang="en-US" sz="3200" dirty="0"/>
              <a:t>?</a:t>
            </a:r>
          </a:p>
          <a:p>
            <a:endParaRPr lang="en-US" dirty="0"/>
          </a:p>
        </p:txBody>
      </p:sp>
      <p:pic>
        <p:nvPicPr>
          <p:cNvPr id="1028" name="Picture 4" descr="Options Vector Clip Art Royalty Free. 74,940 Options clipart vector EPS illustrations and images ...">
            <a:extLst>
              <a:ext uri="{FF2B5EF4-FFF2-40B4-BE49-F238E27FC236}">
                <a16:creationId xmlns:a16="http://schemas.microsoft.com/office/drawing/2014/main" id="{E1E544D6-D52E-35EE-A775-91D68025CF4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273" b="96875" l="1643" r="97331">
                        <a14:foregroundMark x1="6571" y1="22159" x2="6571" y2="22159"/>
                        <a14:foregroundMark x1="1848" y1="22443" x2="1848" y2="22443"/>
                        <a14:foregroundMark x1="45996" y1="92045" x2="45996" y2="92045"/>
                        <a14:foregroundMark x1="46817" y1="97443" x2="46817" y2="97443"/>
                        <a14:foregroundMark x1="93634" y1="46875" x2="93634" y2="46875"/>
                        <a14:foregroundMark x1="97331" y1="42614" x2="97331" y2="42614"/>
                        <a14:foregroundMark x1="51335" y1="8239" x2="51335" y2="8239"/>
                        <a14:foregroundMark x1="47639" y1="2273" x2="47639" y2="2273"/>
                        <a14:backgroundMark x1="59138" y1="70170" x2="59138" y2="70170"/>
                        <a14:backgroundMark x1="59959" y1="52841" x2="59959" y2="52841"/>
                        <a14:backgroundMark x1="67556" y1="65625" x2="67556" y2="65625"/>
                        <a14:backgroundMark x1="62423" y1="19602" x2="62423" y2="19602"/>
                        <a14:backgroundMark x1="63655" y1="64773" x2="63655" y2="64773"/>
                        <a14:backgroundMark x1="70637" y1="67614" x2="70637" y2="67614"/>
                        <a14:backgroundMark x1="83984" y1="68466" x2="83984" y2="68466"/>
                      </a14:backgroundRemoval>
                    </a14:imgEffect>
                  </a14:imgLayer>
                </a14:imgProps>
              </a:ext>
              <a:ext uri="{28A0092B-C50C-407E-A947-70E740481C1C}">
                <a14:useLocalDpi xmlns:a14="http://schemas.microsoft.com/office/drawing/2010/main" val="0"/>
              </a:ext>
            </a:extLst>
          </a:blip>
          <a:srcRect/>
          <a:stretch>
            <a:fillRect/>
          </a:stretch>
        </p:blipFill>
        <p:spPr bwMode="auto">
          <a:xfrm>
            <a:off x="6094412" y="2033954"/>
            <a:ext cx="5692919" cy="4114800"/>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9CF5094A-E28D-CF88-B8BB-0ECF691B3961}"/>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1849970614"/>
      </p:ext>
    </p:extLst>
  </p:cSld>
  <p:clrMapOvr>
    <a:masterClrMapping/>
  </p:clrMapOvr>
  <mc:AlternateContent xmlns:mc="http://schemas.openxmlformats.org/markup-compatibility/2006">
    <mc:Choice xmlns:p14="http://schemas.microsoft.com/office/powerpoint/2010/main" Requires="p14">
      <p:transition spd="med" p14:dur="700" advTm="21614">
        <p:fade/>
      </p:transition>
    </mc:Choice>
    <mc:Fallback>
      <p:transition spd="med" advTm="2161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ustom 1">
      <a:dk1>
        <a:sysClr val="windowText" lastClr="000000"/>
      </a:dk1>
      <a:lt1>
        <a:sysClr val="window" lastClr="FFFFFF"/>
      </a:lt1>
      <a:dk2>
        <a:srgbClr val="2C3C43"/>
      </a:dk2>
      <a:lt2>
        <a:srgbClr val="EBEBEB"/>
      </a:lt2>
      <a:accent1>
        <a:srgbClr val="0070C0"/>
      </a:accent1>
      <a:accent2>
        <a:srgbClr val="C00000"/>
      </a:accent2>
      <a:accent3>
        <a:srgbClr val="3F3F3F"/>
      </a:accent3>
      <a:accent4>
        <a:srgbClr val="C42F1A"/>
      </a:accent4>
      <a:accent5>
        <a:srgbClr val="002060"/>
      </a:accent5>
      <a:accent6>
        <a:srgbClr val="0070C0"/>
      </a:accent6>
      <a:hlink>
        <a:srgbClr val="EBEBEB"/>
      </a:hlink>
      <a:folHlink>
        <a:srgbClr val="EBEBEB"/>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tf02804846_win32</Template>
  <TotalTime>1863</TotalTime>
  <Words>1135</Words>
  <Application>Microsoft Office PowerPoint</Application>
  <PresentationFormat>Custom</PresentationFormat>
  <Paragraphs>85</Paragraphs>
  <Slides>8</Slides>
  <Notes>8</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Consolas</vt:lpstr>
      <vt:lpstr>Corbel</vt:lpstr>
      <vt:lpstr>Chalkboard 16x9</vt:lpstr>
      <vt:lpstr>Dual Credit Running Start International Baccalaureate College in the HS  </vt:lpstr>
      <vt:lpstr>Kent-Meridian Dual Credit Options</vt:lpstr>
      <vt:lpstr>International Baccalaureate(IB)</vt:lpstr>
      <vt:lpstr>AP Courses at KM</vt:lpstr>
      <vt:lpstr>College in the High School (CHS)</vt:lpstr>
      <vt:lpstr>Career &amp; Technical Education (CTE)</vt:lpstr>
      <vt:lpstr>Running Start</vt:lpstr>
      <vt:lpstr>Choose Wisely!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Credit Options</dc:title>
  <dc:creator>Rutherford, Robert</dc:creator>
  <cp:lastModifiedBy>James</cp:lastModifiedBy>
  <cp:revision>26</cp:revision>
  <dcterms:created xsi:type="dcterms:W3CDTF">2023-02-06T22:14:25Z</dcterms:created>
  <dcterms:modified xsi:type="dcterms:W3CDTF">2024-01-11T03:15:23Z</dcterms:modified>
</cp:coreProperties>
</file>