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Arimo Bold" panose="020B0604020202020204" charset="0"/>
      <p:regular r:id="rId6"/>
    </p:embeddedFont>
    <p:embeddedFont>
      <p:font typeface="Lovelo" panose="020B0604020202020204" charset="0"/>
      <p:regular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471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mez Duran, Ashley" userId="9c930709-acee-42d5-a173-f2f170f6ca79" providerId="ADAL" clId="{F51C2C59-8265-4911-812D-26286035DD35}"/>
    <pc:docChg chg="custSel addSld modSld sldOrd">
      <pc:chgData name="Gomez Duran, Ashley" userId="9c930709-acee-42d5-a173-f2f170f6ca79" providerId="ADAL" clId="{F51C2C59-8265-4911-812D-26286035DD35}" dt="2024-01-29T22:27:07.247" v="668"/>
      <pc:docMkLst>
        <pc:docMk/>
      </pc:docMkLst>
      <pc:sldChg chg="modSp mod">
        <pc:chgData name="Gomez Duran, Ashley" userId="9c930709-acee-42d5-a173-f2f170f6ca79" providerId="ADAL" clId="{F51C2C59-8265-4911-812D-26286035DD35}" dt="2024-01-12T18:33:52.488" v="0" actId="33524"/>
        <pc:sldMkLst>
          <pc:docMk/>
          <pc:sldMk cId="0" sldId="257"/>
        </pc:sldMkLst>
        <pc:spChg chg="mod">
          <ac:chgData name="Gomez Duran, Ashley" userId="9c930709-acee-42d5-a173-f2f170f6ca79" providerId="ADAL" clId="{F51C2C59-8265-4911-812D-26286035DD35}" dt="2024-01-12T18:33:52.488" v="0" actId="33524"/>
          <ac:spMkLst>
            <pc:docMk/>
            <pc:sldMk cId="0" sldId="257"/>
            <ac:spMk id="2" creationId="{00000000-0000-0000-0000-000000000000}"/>
          </ac:spMkLst>
        </pc:spChg>
      </pc:sldChg>
      <pc:sldChg chg="addSp delSp modSp mod ord">
        <pc:chgData name="Gomez Duran, Ashley" userId="9c930709-acee-42d5-a173-f2f170f6ca79" providerId="ADAL" clId="{F51C2C59-8265-4911-812D-26286035DD35}" dt="2024-01-29T22:27:07.247" v="668"/>
        <pc:sldMkLst>
          <pc:docMk/>
          <pc:sldMk cId="0" sldId="258"/>
        </pc:sldMkLst>
        <pc:spChg chg="del">
          <ac:chgData name="Gomez Duran, Ashley" userId="9c930709-acee-42d5-a173-f2f170f6ca79" providerId="ADAL" clId="{F51C2C59-8265-4911-812D-26286035DD35}" dt="2024-01-29T22:21:40.380" v="577" actId="21"/>
          <ac:spMkLst>
            <pc:docMk/>
            <pc:sldMk cId="0" sldId="258"/>
            <ac:spMk id="6" creationId="{00000000-0000-0000-0000-000000000000}"/>
          </ac:spMkLst>
        </pc:spChg>
        <pc:spChg chg="mod">
          <ac:chgData name="Gomez Duran, Ashley" userId="9c930709-acee-42d5-a173-f2f170f6ca79" providerId="ADAL" clId="{F51C2C59-8265-4911-812D-26286035DD35}" dt="2024-01-29T22:21:30.659" v="576" actId="1076"/>
          <ac:spMkLst>
            <pc:docMk/>
            <pc:sldMk cId="0" sldId="258"/>
            <ac:spMk id="11" creationId="{00000000-0000-0000-0000-000000000000}"/>
          </ac:spMkLst>
        </pc:spChg>
        <pc:spChg chg="add del mod">
          <ac:chgData name="Gomez Duran, Ashley" userId="9c930709-acee-42d5-a173-f2f170f6ca79" providerId="ADAL" clId="{F51C2C59-8265-4911-812D-26286035DD35}" dt="2024-01-29T22:27:03.933" v="666" actId="21"/>
          <ac:spMkLst>
            <pc:docMk/>
            <pc:sldMk cId="0" sldId="258"/>
            <ac:spMk id="13" creationId="{2FA4CC55-397A-2D13-C7FE-E39723C82E4A}"/>
          </ac:spMkLst>
        </pc:spChg>
      </pc:sldChg>
      <pc:sldChg chg="modSp add mod">
        <pc:chgData name="Gomez Duran, Ashley" userId="9c930709-acee-42d5-a173-f2f170f6ca79" providerId="ADAL" clId="{F51C2C59-8265-4911-812D-26286035DD35}" dt="2024-01-12T19:45:16.930" v="391" actId="115"/>
        <pc:sldMkLst>
          <pc:docMk/>
          <pc:sldMk cId="1990176649" sldId="259"/>
        </pc:sldMkLst>
        <pc:spChg chg="mod">
          <ac:chgData name="Gomez Duran, Ashley" userId="9c930709-acee-42d5-a173-f2f170f6ca79" providerId="ADAL" clId="{F51C2C59-8265-4911-812D-26286035DD35}" dt="2024-01-12T19:41:16.157" v="286" actId="1076"/>
          <ac:spMkLst>
            <pc:docMk/>
            <pc:sldMk cId="1990176649" sldId="259"/>
            <ac:spMk id="10" creationId="{00000000-0000-0000-0000-000000000000}"/>
          </ac:spMkLst>
        </pc:spChg>
        <pc:spChg chg="mod">
          <ac:chgData name="Gomez Duran, Ashley" userId="9c930709-acee-42d5-a173-f2f170f6ca79" providerId="ADAL" clId="{F51C2C59-8265-4911-812D-26286035DD35}" dt="2024-01-12T19:45:16.930" v="391" actId="115"/>
          <ac:spMkLst>
            <pc:docMk/>
            <pc:sldMk cId="1990176649" sldId="259"/>
            <ac:spMk id="11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5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8.svg"/><Relationship Id="rId5" Type="http://schemas.openxmlformats.org/officeDocument/2006/relationships/image" Target="../media/image21.svg"/><Relationship Id="rId10" Type="http://schemas.openxmlformats.org/officeDocument/2006/relationships/image" Target="../media/image7.png"/><Relationship Id="rId4" Type="http://schemas.openxmlformats.org/officeDocument/2006/relationships/image" Target="../media/image20.png"/><Relationship Id="rId9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9.svg"/><Relationship Id="rId3" Type="http://schemas.openxmlformats.org/officeDocument/2006/relationships/image" Target="../media/image27.svg"/><Relationship Id="rId7" Type="http://schemas.openxmlformats.org/officeDocument/2006/relationships/image" Target="../media/image21.svg"/><Relationship Id="rId12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svg"/><Relationship Id="rId5" Type="http://schemas.openxmlformats.org/officeDocument/2006/relationships/image" Target="../media/image2.svg"/><Relationship Id="rId15" Type="http://schemas.openxmlformats.org/officeDocument/2006/relationships/image" Target="../media/image23.sv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27.svg"/><Relationship Id="rId7" Type="http://schemas.openxmlformats.org/officeDocument/2006/relationships/image" Target="../media/image21.svg"/><Relationship Id="rId12" Type="http://schemas.openxmlformats.org/officeDocument/2006/relationships/image" Target="../media/image13.png"/><Relationship Id="rId17" Type="http://schemas.openxmlformats.org/officeDocument/2006/relationships/image" Target="../media/image23.svg"/><Relationship Id="rId2" Type="http://schemas.openxmlformats.org/officeDocument/2006/relationships/image" Target="../media/image26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29.sv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2076" y="8482815"/>
            <a:ext cx="3684700" cy="2673082"/>
          </a:xfrm>
          <a:custGeom>
            <a:avLst/>
            <a:gdLst/>
            <a:ahLst/>
            <a:cxnLst/>
            <a:rect l="l" t="t" r="r" b="b"/>
            <a:pathLst>
              <a:path w="3684700" h="2673082">
                <a:moveTo>
                  <a:pt x="0" y="0"/>
                </a:moveTo>
                <a:lnTo>
                  <a:pt x="3684699" y="0"/>
                </a:lnTo>
                <a:lnTo>
                  <a:pt x="3684699" y="2673082"/>
                </a:lnTo>
                <a:lnTo>
                  <a:pt x="0" y="26730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87934" y="-1352753"/>
            <a:ext cx="3164231" cy="3083687"/>
          </a:xfrm>
          <a:custGeom>
            <a:avLst/>
            <a:gdLst/>
            <a:ahLst/>
            <a:cxnLst/>
            <a:rect l="l" t="t" r="r" b="b"/>
            <a:pathLst>
              <a:path w="3164231" h="3083687">
                <a:moveTo>
                  <a:pt x="0" y="0"/>
                </a:moveTo>
                <a:lnTo>
                  <a:pt x="3164231" y="0"/>
                </a:lnTo>
                <a:lnTo>
                  <a:pt x="3164231" y="3083687"/>
                </a:lnTo>
                <a:lnTo>
                  <a:pt x="0" y="3083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452676" y="8100529"/>
            <a:ext cx="3499489" cy="2907757"/>
          </a:xfrm>
          <a:custGeom>
            <a:avLst/>
            <a:gdLst/>
            <a:ahLst/>
            <a:cxnLst/>
            <a:rect l="l" t="t" r="r" b="b"/>
            <a:pathLst>
              <a:path w="3499489" h="2907757">
                <a:moveTo>
                  <a:pt x="0" y="0"/>
                </a:moveTo>
                <a:lnTo>
                  <a:pt x="3499489" y="0"/>
                </a:lnTo>
                <a:lnTo>
                  <a:pt x="3499489" y="2907757"/>
                </a:lnTo>
                <a:lnTo>
                  <a:pt x="0" y="2907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 flipV="1">
            <a:off x="-673779" y="-482637"/>
            <a:ext cx="3294369" cy="2473772"/>
          </a:xfrm>
          <a:custGeom>
            <a:avLst/>
            <a:gdLst/>
            <a:ahLst/>
            <a:cxnLst/>
            <a:rect l="l" t="t" r="r" b="b"/>
            <a:pathLst>
              <a:path w="3294369" h="2473772">
                <a:moveTo>
                  <a:pt x="3294370" y="2473772"/>
                </a:moveTo>
                <a:lnTo>
                  <a:pt x="0" y="2473772"/>
                </a:lnTo>
                <a:lnTo>
                  <a:pt x="0" y="0"/>
                </a:lnTo>
                <a:lnTo>
                  <a:pt x="3294370" y="0"/>
                </a:lnTo>
                <a:lnTo>
                  <a:pt x="3294370" y="247377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188957">
            <a:off x="8313223" y="8962939"/>
            <a:ext cx="2130874" cy="1565224"/>
          </a:xfrm>
          <a:custGeom>
            <a:avLst/>
            <a:gdLst/>
            <a:ahLst/>
            <a:cxnLst/>
            <a:rect l="l" t="t" r="r" b="b"/>
            <a:pathLst>
              <a:path w="2130874" h="1565224">
                <a:moveTo>
                  <a:pt x="0" y="0"/>
                </a:moveTo>
                <a:lnTo>
                  <a:pt x="2130874" y="0"/>
                </a:lnTo>
                <a:lnTo>
                  <a:pt x="2130874" y="1565224"/>
                </a:lnTo>
                <a:lnTo>
                  <a:pt x="0" y="15652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643683" y="3927589"/>
            <a:ext cx="1982581" cy="2030577"/>
          </a:xfrm>
          <a:custGeom>
            <a:avLst/>
            <a:gdLst/>
            <a:ahLst/>
            <a:cxnLst/>
            <a:rect l="l" t="t" r="r" b="b"/>
            <a:pathLst>
              <a:path w="1982581" h="2030577">
                <a:moveTo>
                  <a:pt x="0" y="0"/>
                </a:moveTo>
                <a:lnTo>
                  <a:pt x="1982581" y="0"/>
                </a:lnTo>
                <a:lnTo>
                  <a:pt x="1982581" y="2030576"/>
                </a:lnTo>
                <a:lnTo>
                  <a:pt x="0" y="2030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281681">
            <a:off x="8060399" y="-707559"/>
            <a:ext cx="2105275" cy="2001925"/>
          </a:xfrm>
          <a:custGeom>
            <a:avLst/>
            <a:gdLst/>
            <a:ahLst/>
            <a:cxnLst/>
            <a:rect l="l" t="t" r="r" b="b"/>
            <a:pathLst>
              <a:path w="2105275" h="2001925">
                <a:moveTo>
                  <a:pt x="0" y="0"/>
                </a:moveTo>
                <a:lnTo>
                  <a:pt x="2105276" y="0"/>
                </a:lnTo>
                <a:lnTo>
                  <a:pt x="2105276" y="2001925"/>
                </a:lnTo>
                <a:lnTo>
                  <a:pt x="0" y="20019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6016365" y="4238159"/>
            <a:ext cx="3171577" cy="905341"/>
          </a:xfrm>
          <a:custGeom>
            <a:avLst/>
            <a:gdLst/>
            <a:ahLst/>
            <a:cxnLst/>
            <a:rect l="l" t="t" r="r" b="b"/>
            <a:pathLst>
              <a:path w="3171577" h="905341">
                <a:moveTo>
                  <a:pt x="3171577" y="0"/>
                </a:moveTo>
                <a:lnTo>
                  <a:pt x="0" y="0"/>
                </a:lnTo>
                <a:lnTo>
                  <a:pt x="0" y="905341"/>
                </a:lnTo>
                <a:lnTo>
                  <a:pt x="3171577" y="905341"/>
                </a:lnTo>
                <a:lnTo>
                  <a:pt x="317157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842623" y="5809527"/>
            <a:ext cx="12655951" cy="2974148"/>
          </a:xfrm>
          <a:custGeom>
            <a:avLst/>
            <a:gdLst/>
            <a:ahLst/>
            <a:cxnLst/>
            <a:rect l="l" t="t" r="r" b="b"/>
            <a:pathLst>
              <a:path w="12655951" h="2974148">
                <a:moveTo>
                  <a:pt x="0" y="0"/>
                </a:moveTo>
                <a:lnTo>
                  <a:pt x="12655951" y="0"/>
                </a:lnTo>
                <a:lnTo>
                  <a:pt x="12655951" y="2974148"/>
                </a:lnTo>
                <a:lnTo>
                  <a:pt x="0" y="297414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271635" y="2251215"/>
            <a:ext cx="13744731" cy="3762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91"/>
              </a:lnSpc>
            </a:pPr>
            <a:r>
              <a:rPr lang="en-US" sz="15534" spc="-885">
                <a:solidFill>
                  <a:srgbClr val="2F2B69"/>
                </a:solidFill>
                <a:latin typeface="Lovelo"/>
              </a:rPr>
              <a:t>Dual Language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755743"/>
            <a:ext cx="16230600" cy="3907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6377" lvl="1" indent="-318188">
              <a:lnSpc>
                <a:spcPts val="5246"/>
              </a:lnSpc>
              <a:buFont typeface="Arial"/>
              <a:buChar char="•"/>
            </a:pPr>
            <a:r>
              <a:rPr lang="en-US" sz="2947" spc="64" dirty="0">
                <a:solidFill>
                  <a:srgbClr val="000000"/>
                </a:solidFill>
                <a:latin typeface="Arimo Bold"/>
              </a:rPr>
              <a:t>Dual language is a four-year program at Kent-Meridian</a:t>
            </a:r>
          </a:p>
          <a:p>
            <a:pPr>
              <a:lnSpc>
                <a:spcPts val="5246"/>
              </a:lnSpc>
            </a:pPr>
            <a:endParaRPr lang="en-US" sz="2947" spc="64" dirty="0">
              <a:solidFill>
                <a:srgbClr val="000000"/>
              </a:solidFill>
              <a:latin typeface="Arimo Bold"/>
            </a:endParaRPr>
          </a:p>
          <a:p>
            <a:pPr marL="636377" lvl="1" indent="-318188">
              <a:lnSpc>
                <a:spcPts val="5246"/>
              </a:lnSpc>
              <a:buFont typeface="Arial"/>
              <a:buChar char="•"/>
            </a:pPr>
            <a:r>
              <a:rPr lang="en-US" sz="2947" spc="64" dirty="0">
                <a:solidFill>
                  <a:srgbClr val="000000"/>
                </a:solidFill>
                <a:latin typeface="Arimo Bold"/>
              </a:rPr>
              <a:t> The Dual Language program develops a students academic Spanish by having academically rigorous courses which enhance a student’s speaking, writing, reading, and listening skills in Spanish. </a:t>
            </a:r>
          </a:p>
          <a:p>
            <a:pPr>
              <a:lnSpc>
                <a:spcPts val="5246"/>
              </a:lnSpc>
            </a:pPr>
            <a:endParaRPr lang="en-US" sz="2947" spc="64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039565" y="-1352753"/>
            <a:ext cx="2912600" cy="2838461"/>
          </a:xfrm>
          <a:custGeom>
            <a:avLst/>
            <a:gdLst/>
            <a:ahLst/>
            <a:cxnLst/>
            <a:rect l="l" t="t" r="r" b="b"/>
            <a:pathLst>
              <a:path w="2912600" h="2838461">
                <a:moveTo>
                  <a:pt x="0" y="0"/>
                </a:moveTo>
                <a:lnTo>
                  <a:pt x="2912600" y="0"/>
                </a:lnTo>
                <a:lnTo>
                  <a:pt x="2912600" y="2838461"/>
                </a:lnTo>
                <a:lnTo>
                  <a:pt x="0" y="28384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87934" y="8379098"/>
            <a:ext cx="3164231" cy="2629188"/>
          </a:xfrm>
          <a:custGeom>
            <a:avLst/>
            <a:gdLst/>
            <a:ahLst/>
            <a:cxnLst/>
            <a:rect l="l" t="t" r="r" b="b"/>
            <a:pathLst>
              <a:path w="3164231" h="2629188">
                <a:moveTo>
                  <a:pt x="0" y="0"/>
                </a:moveTo>
                <a:lnTo>
                  <a:pt x="3164231" y="0"/>
                </a:lnTo>
                <a:lnTo>
                  <a:pt x="3164231" y="2629188"/>
                </a:lnTo>
                <a:lnTo>
                  <a:pt x="0" y="2629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6702212" y="4238159"/>
            <a:ext cx="3171577" cy="905341"/>
          </a:xfrm>
          <a:custGeom>
            <a:avLst/>
            <a:gdLst/>
            <a:ahLst/>
            <a:cxnLst/>
            <a:rect l="l" t="t" r="r" b="b"/>
            <a:pathLst>
              <a:path w="3171577" h="905341">
                <a:moveTo>
                  <a:pt x="3171576" y="0"/>
                </a:moveTo>
                <a:lnTo>
                  <a:pt x="0" y="0"/>
                </a:lnTo>
                <a:lnTo>
                  <a:pt x="0" y="905341"/>
                </a:lnTo>
                <a:lnTo>
                  <a:pt x="3171576" y="905341"/>
                </a:lnTo>
                <a:lnTo>
                  <a:pt x="317157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42076" y="9175570"/>
            <a:ext cx="2729774" cy="1980327"/>
          </a:xfrm>
          <a:custGeom>
            <a:avLst/>
            <a:gdLst/>
            <a:ahLst/>
            <a:cxnLst/>
            <a:rect l="l" t="t" r="r" b="b"/>
            <a:pathLst>
              <a:path w="2729774" h="1980327">
                <a:moveTo>
                  <a:pt x="0" y="0"/>
                </a:moveTo>
                <a:lnTo>
                  <a:pt x="2729773" y="0"/>
                </a:lnTo>
                <a:lnTo>
                  <a:pt x="2729773" y="1980327"/>
                </a:lnTo>
                <a:lnTo>
                  <a:pt x="0" y="1980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-643683" y="-324177"/>
            <a:ext cx="2410258" cy="1809885"/>
          </a:xfrm>
          <a:custGeom>
            <a:avLst/>
            <a:gdLst/>
            <a:ahLst/>
            <a:cxnLst/>
            <a:rect l="l" t="t" r="r" b="b"/>
            <a:pathLst>
              <a:path w="2410258" h="1809885">
                <a:moveTo>
                  <a:pt x="2410258" y="1809885"/>
                </a:moveTo>
                <a:lnTo>
                  <a:pt x="0" y="1809885"/>
                </a:lnTo>
                <a:lnTo>
                  <a:pt x="0" y="0"/>
                </a:lnTo>
                <a:lnTo>
                  <a:pt x="2410258" y="0"/>
                </a:lnTo>
                <a:lnTo>
                  <a:pt x="2410258" y="1809885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3683" y="4238159"/>
            <a:ext cx="1672383" cy="1712869"/>
          </a:xfrm>
          <a:custGeom>
            <a:avLst/>
            <a:gdLst/>
            <a:ahLst/>
            <a:cxnLst/>
            <a:rect l="l" t="t" r="r" b="b"/>
            <a:pathLst>
              <a:path w="1672383" h="1712869">
                <a:moveTo>
                  <a:pt x="0" y="0"/>
                </a:moveTo>
                <a:lnTo>
                  <a:pt x="1672383" y="0"/>
                </a:lnTo>
                <a:lnTo>
                  <a:pt x="1672383" y="1712869"/>
                </a:lnTo>
                <a:lnTo>
                  <a:pt x="0" y="17128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1453692"/>
            <a:ext cx="13744731" cy="131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92"/>
              </a:lnSpc>
            </a:pPr>
            <a:r>
              <a:rPr lang="en-US" sz="10535" spc="-600">
                <a:solidFill>
                  <a:srgbClr val="2F2B69"/>
                </a:solidFill>
                <a:latin typeface="Lovelo"/>
              </a:rPr>
              <a:t>What is DL?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5265" y="6891551"/>
            <a:ext cx="13744731" cy="1163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4"/>
              </a:lnSpc>
            </a:pPr>
            <a:r>
              <a:rPr lang="en-US" sz="9135" spc="-520">
                <a:solidFill>
                  <a:srgbClr val="2F2B69"/>
                </a:solidFill>
                <a:latin typeface="Lovelo"/>
              </a:rPr>
              <a:t>50/50 Model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5265" y="8198123"/>
            <a:ext cx="16230600" cy="1278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6377" lvl="1" indent="-318188">
              <a:lnSpc>
                <a:spcPts val="5246"/>
              </a:lnSpc>
              <a:buFont typeface="Arial"/>
              <a:buChar char="•"/>
            </a:pPr>
            <a:r>
              <a:rPr lang="en-US" sz="2947" spc="64">
                <a:solidFill>
                  <a:srgbClr val="000000"/>
                </a:solidFill>
                <a:latin typeface="Arimo Bold"/>
              </a:rPr>
              <a:t>To be considered a full DL student, three classes are taken in Spanish and three classes are taken in English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745227" y="-474679"/>
            <a:ext cx="2011592" cy="1960387"/>
          </a:xfrm>
          <a:custGeom>
            <a:avLst/>
            <a:gdLst/>
            <a:ahLst/>
            <a:cxnLst/>
            <a:rect l="l" t="t" r="r" b="b"/>
            <a:pathLst>
              <a:path w="2011592" h="1960387">
                <a:moveTo>
                  <a:pt x="0" y="1960387"/>
                </a:moveTo>
                <a:lnTo>
                  <a:pt x="2011592" y="1960387"/>
                </a:lnTo>
                <a:lnTo>
                  <a:pt x="2011592" y="0"/>
                </a:lnTo>
                <a:lnTo>
                  <a:pt x="0" y="0"/>
                </a:lnTo>
                <a:lnTo>
                  <a:pt x="0" y="196038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238664" y="9199055"/>
            <a:ext cx="2505029" cy="1817284"/>
          </a:xfrm>
          <a:custGeom>
            <a:avLst/>
            <a:gdLst/>
            <a:ahLst/>
            <a:cxnLst/>
            <a:rect l="l" t="t" r="r" b="b"/>
            <a:pathLst>
              <a:path w="2505029" h="1817284">
                <a:moveTo>
                  <a:pt x="0" y="0"/>
                </a:moveTo>
                <a:lnTo>
                  <a:pt x="2505029" y="0"/>
                </a:lnTo>
                <a:lnTo>
                  <a:pt x="2505029" y="1817284"/>
                </a:lnTo>
                <a:lnTo>
                  <a:pt x="0" y="1817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594769" y="8646546"/>
            <a:ext cx="2462583" cy="2046182"/>
          </a:xfrm>
          <a:custGeom>
            <a:avLst/>
            <a:gdLst/>
            <a:ahLst/>
            <a:cxnLst/>
            <a:rect l="l" t="t" r="r" b="b"/>
            <a:pathLst>
              <a:path w="2462583" h="2046182">
                <a:moveTo>
                  <a:pt x="0" y="0"/>
                </a:moveTo>
                <a:lnTo>
                  <a:pt x="2462582" y="0"/>
                </a:lnTo>
                <a:lnTo>
                  <a:pt x="2462582" y="2046182"/>
                </a:lnTo>
                <a:lnTo>
                  <a:pt x="0" y="2046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V="1">
            <a:off x="16850789" y="-278373"/>
            <a:ext cx="2138235" cy="1605620"/>
          </a:xfrm>
          <a:custGeom>
            <a:avLst/>
            <a:gdLst/>
            <a:ahLst/>
            <a:cxnLst/>
            <a:rect l="l" t="t" r="r" b="b"/>
            <a:pathLst>
              <a:path w="2138235" h="1605620">
                <a:moveTo>
                  <a:pt x="0" y="1605621"/>
                </a:moveTo>
                <a:lnTo>
                  <a:pt x="2138235" y="1605621"/>
                </a:lnTo>
                <a:lnTo>
                  <a:pt x="2138235" y="0"/>
                </a:lnTo>
                <a:lnTo>
                  <a:pt x="0" y="0"/>
                </a:lnTo>
                <a:lnTo>
                  <a:pt x="0" y="160562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1681">
            <a:off x="8066711" y="-708582"/>
            <a:ext cx="1757636" cy="1671352"/>
          </a:xfrm>
          <a:custGeom>
            <a:avLst/>
            <a:gdLst/>
            <a:ahLst/>
            <a:cxnLst/>
            <a:rect l="l" t="t" r="r" b="b"/>
            <a:pathLst>
              <a:path w="1757636" h="1671352">
                <a:moveTo>
                  <a:pt x="0" y="0"/>
                </a:moveTo>
                <a:lnTo>
                  <a:pt x="1757636" y="0"/>
                </a:lnTo>
                <a:lnTo>
                  <a:pt x="1757636" y="1671352"/>
                </a:lnTo>
                <a:lnTo>
                  <a:pt x="0" y="16713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940768" flipH="1">
            <a:off x="-807342" y="4749676"/>
            <a:ext cx="2078154" cy="1114646"/>
          </a:xfrm>
          <a:custGeom>
            <a:avLst/>
            <a:gdLst/>
            <a:ahLst/>
            <a:cxnLst/>
            <a:rect l="l" t="t" r="r" b="b"/>
            <a:pathLst>
              <a:path w="2078154" h="1114646">
                <a:moveTo>
                  <a:pt x="2078155" y="0"/>
                </a:moveTo>
                <a:lnTo>
                  <a:pt x="0" y="0"/>
                </a:lnTo>
                <a:lnTo>
                  <a:pt x="0" y="1114647"/>
                </a:lnTo>
                <a:lnTo>
                  <a:pt x="2078155" y="1114647"/>
                </a:lnTo>
                <a:lnTo>
                  <a:pt x="207815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655749" flipV="1">
            <a:off x="16629413" y="4352724"/>
            <a:ext cx="3751664" cy="1070929"/>
          </a:xfrm>
          <a:custGeom>
            <a:avLst/>
            <a:gdLst/>
            <a:ahLst/>
            <a:cxnLst/>
            <a:rect l="l" t="t" r="r" b="b"/>
            <a:pathLst>
              <a:path w="3751664" h="1070929">
                <a:moveTo>
                  <a:pt x="0" y="1070929"/>
                </a:moveTo>
                <a:lnTo>
                  <a:pt x="3751664" y="1070929"/>
                </a:lnTo>
                <a:lnTo>
                  <a:pt x="3751664" y="0"/>
                </a:lnTo>
                <a:lnTo>
                  <a:pt x="0" y="0"/>
                </a:lnTo>
                <a:lnTo>
                  <a:pt x="0" y="1070929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609231" y="2420925"/>
            <a:ext cx="5401556" cy="555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00"/>
              </a:lnSpc>
            </a:pPr>
            <a:r>
              <a:rPr lang="en-US" sz="10500" dirty="0">
                <a:solidFill>
                  <a:srgbClr val="2F2B69"/>
                </a:solidFill>
                <a:latin typeface="Lovelo"/>
              </a:rPr>
              <a:t>What DL Offers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89147" y="706404"/>
            <a:ext cx="10827262" cy="864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6160"/>
              </a:lnSpc>
              <a:buFont typeface="Arial"/>
              <a:buChar char="•"/>
            </a:pPr>
            <a:r>
              <a:rPr lang="en-US" sz="3500" spc="77" dirty="0">
                <a:solidFill>
                  <a:srgbClr val="000000"/>
                </a:solidFill>
                <a:latin typeface="Arimo Bold"/>
              </a:rPr>
              <a:t>IB classes</a:t>
            </a:r>
          </a:p>
          <a:p>
            <a:pPr marL="755651" lvl="1" indent="-377825">
              <a:lnSpc>
                <a:spcPts val="6160"/>
              </a:lnSpc>
              <a:buFont typeface="Arial"/>
              <a:buChar char="•"/>
            </a:pPr>
            <a:r>
              <a:rPr lang="en-US" sz="3500" spc="77" dirty="0">
                <a:solidFill>
                  <a:srgbClr val="000000"/>
                </a:solidFill>
                <a:latin typeface="Arimo Bold"/>
              </a:rPr>
              <a:t>Honors classes</a:t>
            </a:r>
          </a:p>
          <a:p>
            <a:pPr marL="755651" lvl="1" indent="-377825">
              <a:lnSpc>
                <a:spcPts val="6160"/>
              </a:lnSpc>
              <a:buFont typeface="Arial"/>
              <a:buChar char="•"/>
            </a:pPr>
            <a:r>
              <a:rPr lang="en-US" sz="3500" spc="77" dirty="0">
                <a:solidFill>
                  <a:srgbClr val="000000"/>
                </a:solidFill>
                <a:latin typeface="Arimo Bold"/>
              </a:rPr>
              <a:t>Culturally relevant materials (Latin American focus)</a:t>
            </a:r>
          </a:p>
          <a:p>
            <a:pPr marL="755651" lvl="1" indent="-377825">
              <a:lnSpc>
                <a:spcPts val="6160"/>
              </a:lnSpc>
              <a:buFont typeface="Arial"/>
              <a:buChar char="•"/>
            </a:pPr>
            <a:r>
              <a:rPr lang="en-US" sz="3500" spc="77" dirty="0">
                <a:solidFill>
                  <a:srgbClr val="000000"/>
                </a:solidFill>
                <a:latin typeface="Arimo Bold"/>
              </a:rPr>
              <a:t>Work with a cohort of students</a:t>
            </a:r>
          </a:p>
          <a:p>
            <a:pPr marL="755651" lvl="1" indent="-377825">
              <a:lnSpc>
                <a:spcPts val="6160"/>
              </a:lnSpc>
              <a:buFont typeface="Arial"/>
              <a:buChar char="•"/>
            </a:pPr>
            <a:r>
              <a:rPr lang="en-US" sz="3500" spc="77" dirty="0">
                <a:solidFill>
                  <a:srgbClr val="000000"/>
                </a:solidFill>
                <a:latin typeface="Arimo Bold"/>
              </a:rPr>
              <a:t>Seal of Biliteracy- Students in the program have a better chance of passing the world language test and receiving up to four high school credits. </a:t>
            </a:r>
          </a:p>
          <a:p>
            <a:pPr marL="755651" lvl="1" indent="-377825">
              <a:lnSpc>
                <a:spcPts val="6160"/>
              </a:lnSpc>
              <a:buFont typeface="Arial"/>
              <a:buChar char="•"/>
            </a:pPr>
            <a:r>
              <a:rPr lang="en-US" sz="3500" spc="77" dirty="0">
                <a:solidFill>
                  <a:srgbClr val="000000"/>
                </a:solidFill>
                <a:latin typeface="Arimo Bold"/>
              </a:rPr>
              <a:t>AP- Option of taking AP Spanish exam and receiving college credit.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745227" y="-474679"/>
            <a:ext cx="2011592" cy="1960387"/>
          </a:xfrm>
          <a:custGeom>
            <a:avLst/>
            <a:gdLst/>
            <a:ahLst/>
            <a:cxnLst/>
            <a:rect l="l" t="t" r="r" b="b"/>
            <a:pathLst>
              <a:path w="2011592" h="1960387">
                <a:moveTo>
                  <a:pt x="0" y="1960387"/>
                </a:moveTo>
                <a:lnTo>
                  <a:pt x="2011592" y="1960387"/>
                </a:lnTo>
                <a:lnTo>
                  <a:pt x="2011592" y="0"/>
                </a:lnTo>
                <a:lnTo>
                  <a:pt x="0" y="0"/>
                </a:lnTo>
                <a:lnTo>
                  <a:pt x="0" y="196038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238664" y="9199055"/>
            <a:ext cx="2505029" cy="1817284"/>
          </a:xfrm>
          <a:custGeom>
            <a:avLst/>
            <a:gdLst/>
            <a:ahLst/>
            <a:cxnLst/>
            <a:rect l="l" t="t" r="r" b="b"/>
            <a:pathLst>
              <a:path w="2505029" h="1817284">
                <a:moveTo>
                  <a:pt x="0" y="0"/>
                </a:moveTo>
                <a:lnTo>
                  <a:pt x="2505029" y="0"/>
                </a:lnTo>
                <a:lnTo>
                  <a:pt x="2505029" y="1817284"/>
                </a:lnTo>
                <a:lnTo>
                  <a:pt x="0" y="1817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594769" y="8646546"/>
            <a:ext cx="2462583" cy="2046182"/>
          </a:xfrm>
          <a:custGeom>
            <a:avLst/>
            <a:gdLst/>
            <a:ahLst/>
            <a:cxnLst/>
            <a:rect l="l" t="t" r="r" b="b"/>
            <a:pathLst>
              <a:path w="2462583" h="2046182">
                <a:moveTo>
                  <a:pt x="0" y="0"/>
                </a:moveTo>
                <a:lnTo>
                  <a:pt x="2462582" y="0"/>
                </a:lnTo>
                <a:lnTo>
                  <a:pt x="2462582" y="2046182"/>
                </a:lnTo>
                <a:lnTo>
                  <a:pt x="0" y="2046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V="1">
            <a:off x="16850789" y="-278373"/>
            <a:ext cx="2138235" cy="1605620"/>
          </a:xfrm>
          <a:custGeom>
            <a:avLst/>
            <a:gdLst/>
            <a:ahLst/>
            <a:cxnLst/>
            <a:rect l="l" t="t" r="r" b="b"/>
            <a:pathLst>
              <a:path w="2138235" h="1605620">
                <a:moveTo>
                  <a:pt x="0" y="1605621"/>
                </a:moveTo>
                <a:lnTo>
                  <a:pt x="2138235" y="1605621"/>
                </a:lnTo>
                <a:lnTo>
                  <a:pt x="2138235" y="0"/>
                </a:lnTo>
                <a:lnTo>
                  <a:pt x="0" y="0"/>
                </a:lnTo>
                <a:lnTo>
                  <a:pt x="0" y="160562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89122" y="9355761"/>
            <a:ext cx="1600943" cy="1175965"/>
          </a:xfrm>
          <a:custGeom>
            <a:avLst/>
            <a:gdLst/>
            <a:ahLst/>
            <a:cxnLst/>
            <a:rect l="l" t="t" r="r" b="b"/>
            <a:pathLst>
              <a:path w="1600943" h="1175965">
                <a:moveTo>
                  <a:pt x="0" y="0"/>
                </a:moveTo>
                <a:lnTo>
                  <a:pt x="1600943" y="0"/>
                </a:lnTo>
                <a:lnTo>
                  <a:pt x="1600943" y="1175965"/>
                </a:lnTo>
                <a:lnTo>
                  <a:pt x="0" y="1175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1681">
            <a:off x="8066711" y="-708582"/>
            <a:ext cx="1757636" cy="1671352"/>
          </a:xfrm>
          <a:custGeom>
            <a:avLst/>
            <a:gdLst/>
            <a:ahLst/>
            <a:cxnLst/>
            <a:rect l="l" t="t" r="r" b="b"/>
            <a:pathLst>
              <a:path w="1757636" h="1671352">
                <a:moveTo>
                  <a:pt x="0" y="0"/>
                </a:moveTo>
                <a:lnTo>
                  <a:pt x="1757636" y="0"/>
                </a:lnTo>
                <a:lnTo>
                  <a:pt x="1757636" y="1671352"/>
                </a:lnTo>
                <a:lnTo>
                  <a:pt x="0" y="1671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940768" flipH="1">
            <a:off x="-807342" y="4749676"/>
            <a:ext cx="2078154" cy="1114646"/>
          </a:xfrm>
          <a:custGeom>
            <a:avLst/>
            <a:gdLst/>
            <a:ahLst/>
            <a:cxnLst/>
            <a:rect l="l" t="t" r="r" b="b"/>
            <a:pathLst>
              <a:path w="2078154" h="1114646">
                <a:moveTo>
                  <a:pt x="2078155" y="0"/>
                </a:moveTo>
                <a:lnTo>
                  <a:pt x="0" y="0"/>
                </a:lnTo>
                <a:lnTo>
                  <a:pt x="0" y="1114647"/>
                </a:lnTo>
                <a:lnTo>
                  <a:pt x="2078155" y="1114647"/>
                </a:lnTo>
                <a:lnTo>
                  <a:pt x="207815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655749" flipV="1">
            <a:off x="16629413" y="4352724"/>
            <a:ext cx="3751664" cy="1070929"/>
          </a:xfrm>
          <a:custGeom>
            <a:avLst/>
            <a:gdLst/>
            <a:ahLst/>
            <a:cxnLst/>
            <a:rect l="l" t="t" r="r" b="b"/>
            <a:pathLst>
              <a:path w="3751664" h="1070929">
                <a:moveTo>
                  <a:pt x="0" y="1070929"/>
                </a:moveTo>
                <a:lnTo>
                  <a:pt x="3751664" y="1070929"/>
                </a:lnTo>
                <a:lnTo>
                  <a:pt x="3751664" y="0"/>
                </a:lnTo>
                <a:lnTo>
                  <a:pt x="0" y="0"/>
                </a:lnTo>
                <a:lnTo>
                  <a:pt x="0" y="1070929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825810" y="860839"/>
            <a:ext cx="9456662" cy="1795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700"/>
              </a:lnSpc>
            </a:pPr>
            <a:r>
              <a:rPr lang="en-US" sz="10500" dirty="0">
                <a:solidFill>
                  <a:srgbClr val="2F2B69"/>
                </a:solidFill>
                <a:latin typeface="Lovelo"/>
              </a:rPr>
              <a:t>Courses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2000" y="1327247"/>
            <a:ext cx="18022272" cy="9444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7826" lvl="1">
              <a:lnSpc>
                <a:spcPts val="6160"/>
              </a:lnSpc>
            </a:pPr>
            <a:r>
              <a:rPr lang="en-US" sz="3200" b="1" u="sng" spc="77" dirty="0">
                <a:solidFill>
                  <a:srgbClr val="000000"/>
                </a:solidFill>
                <a:latin typeface="Arimo Bold"/>
              </a:rPr>
              <a:t>Math</a:t>
            </a:r>
          </a:p>
          <a:p>
            <a:pPr marL="835026" lvl="1" indent="-4572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3200" spc="77" dirty="0">
                <a:solidFill>
                  <a:srgbClr val="000000"/>
                </a:solidFill>
                <a:latin typeface="Arimo Bold"/>
              </a:rPr>
              <a:t>Algebra ½</a:t>
            </a:r>
          </a:p>
          <a:p>
            <a:pPr marL="835026" lvl="1" indent="-4572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3200" spc="77" dirty="0">
                <a:solidFill>
                  <a:srgbClr val="000000"/>
                </a:solidFill>
                <a:latin typeface="Arimo Bold"/>
              </a:rPr>
              <a:t>Geometry </a:t>
            </a:r>
          </a:p>
          <a:p>
            <a:pPr marL="835026" lvl="1" indent="-4572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3200" spc="77" dirty="0">
                <a:solidFill>
                  <a:srgbClr val="000000"/>
                </a:solidFill>
                <a:latin typeface="Arimo Bold"/>
              </a:rPr>
              <a:t>Algebra ¾</a:t>
            </a:r>
          </a:p>
          <a:p>
            <a:pPr marL="377826" lvl="1">
              <a:lnSpc>
                <a:spcPts val="6160"/>
              </a:lnSpc>
            </a:pPr>
            <a:r>
              <a:rPr lang="en-US" sz="3200" u="sng" spc="77" dirty="0">
                <a:solidFill>
                  <a:srgbClr val="000000"/>
                </a:solidFill>
                <a:latin typeface="Arimo Bold"/>
              </a:rPr>
              <a:t>History</a:t>
            </a:r>
          </a:p>
          <a:p>
            <a:pPr marL="835026" lvl="1" indent="-4572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3200" spc="77" dirty="0">
                <a:solidFill>
                  <a:srgbClr val="000000"/>
                </a:solidFill>
                <a:latin typeface="Arimo Bold"/>
              </a:rPr>
              <a:t>World History-Honors option</a:t>
            </a:r>
          </a:p>
          <a:p>
            <a:pPr marL="835026" lvl="1" indent="-4572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3200" spc="77" dirty="0">
                <a:solidFill>
                  <a:srgbClr val="000000"/>
                </a:solidFill>
                <a:latin typeface="Arimo Bold"/>
              </a:rPr>
              <a:t>Contemporary World Issues/ Multicultural Studies </a:t>
            </a:r>
          </a:p>
          <a:p>
            <a:pPr marL="835026" lvl="1" indent="-4572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3200" spc="77" dirty="0">
                <a:solidFill>
                  <a:srgbClr val="000000"/>
                </a:solidFill>
                <a:latin typeface="Arimo Bold"/>
              </a:rPr>
              <a:t>IB History of the Americas </a:t>
            </a:r>
          </a:p>
          <a:p>
            <a:pPr marL="377826" lvl="1">
              <a:lnSpc>
                <a:spcPts val="6160"/>
              </a:lnSpc>
            </a:pPr>
            <a:r>
              <a:rPr lang="en-US" sz="3200" u="sng" spc="77" dirty="0">
                <a:solidFill>
                  <a:srgbClr val="000000"/>
                </a:solidFill>
                <a:latin typeface="Arimo Bold"/>
              </a:rPr>
              <a:t>Spanish Language Arts</a:t>
            </a:r>
          </a:p>
          <a:p>
            <a:pPr marL="835026" lvl="1" indent="-4572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3200" spc="77" dirty="0">
                <a:solidFill>
                  <a:srgbClr val="000000"/>
                </a:solidFill>
                <a:latin typeface="Arimo Bold"/>
              </a:rPr>
              <a:t>Spanish Language Arts 9</a:t>
            </a:r>
            <a:r>
              <a:rPr lang="en-US" sz="3200" spc="77" baseline="30000" dirty="0">
                <a:solidFill>
                  <a:srgbClr val="000000"/>
                </a:solidFill>
                <a:latin typeface="Arimo Bold"/>
              </a:rPr>
              <a:t>th</a:t>
            </a:r>
            <a:r>
              <a:rPr lang="en-US" sz="3200" spc="77" dirty="0">
                <a:solidFill>
                  <a:srgbClr val="000000"/>
                </a:solidFill>
                <a:latin typeface="Arimo Bold"/>
              </a:rPr>
              <a:t> and 10</a:t>
            </a:r>
            <a:r>
              <a:rPr lang="en-US" sz="3200" spc="77" baseline="30000" dirty="0">
                <a:solidFill>
                  <a:srgbClr val="000000"/>
                </a:solidFill>
                <a:latin typeface="Arimo Bold"/>
              </a:rPr>
              <a:t>th</a:t>
            </a:r>
            <a:r>
              <a:rPr lang="en-US" sz="3200" spc="77" dirty="0">
                <a:solidFill>
                  <a:srgbClr val="000000"/>
                </a:solidFill>
                <a:latin typeface="Arimo Bold"/>
              </a:rPr>
              <a:t> Grade-Honors options</a:t>
            </a:r>
          </a:p>
          <a:p>
            <a:pPr marL="835026" lvl="1" indent="-4572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3200" spc="77" dirty="0">
                <a:solidFill>
                  <a:srgbClr val="000000"/>
                </a:solidFill>
                <a:latin typeface="Arimo Bold"/>
              </a:rPr>
              <a:t>IB Spanish Literature </a:t>
            </a:r>
          </a:p>
          <a:p>
            <a:pPr marL="835026" lvl="1" indent="-457200">
              <a:lnSpc>
                <a:spcPts val="6160"/>
              </a:lnSpc>
              <a:buFont typeface="Arial" panose="020B0604020202020204" pitchFamily="34" charset="0"/>
              <a:buChar char="•"/>
            </a:pPr>
            <a:endParaRPr lang="en-US" sz="3500" spc="77" dirty="0">
              <a:solidFill>
                <a:srgbClr val="000000"/>
              </a:solidFill>
              <a:latin typeface="Arimo Bold"/>
            </a:endParaRPr>
          </a:p>
        </p:txBody>
      </p:sp>
    </p:spTree>
    <p:extLst>
      <p:ext uri="{BB962C8B-B14F-4D97-AF65-F5344CB8AC3E}">
        <p14:creationId xmlns:p14="http://schemas.microsoft.com/office/powerpoint/2010/main" val="1990176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163</Words>
  <Application>Microsoft Office PowerPoint</Application>
  <PresentationFormat>Custom</PresentationFormat>
  <Paragraphs>26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Lovelo</vt:lpstr>
      <vt:lpstr>Arimo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 Presentation</dc:title>
  <dc:creator>Gomez Duran, Ashley</dc:creator>
  <cp:lastModifiedBy>Gomez Duran, Ashley</cp:lastModifiedBy>
  <cp:revision>1</cp:revision>
  <dcterms:created xsi:type="dcterms:W3CDTF">2006-08-16T00:00:00Z</dcterms:created>
  <dcterms:modified xsi:type="dcterms:W3CDTF">2024-01-29T22:27:16Z</dcterms:modified>
  <dc:identifier>DAFy9Fqsl6E</dc:identifier>
</cp:coreProperties>
</file>